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4" r:id="rId9"/>
    <p:sldId id="275" r:id="rId10"/>
    <p:sldId id="276" r:id="rId11"/>
    <p:sldId id="270" r:id="rId12"/>
    <p:sldId id="277" r:id="rId13"/>
    <p:sldId id="271" r:id="rId14"/>
    <p:sldId id="272"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474" autoAdjust="0"/>
  </p:normalViewPr>
  <p:slideViewPr>
    <p:cSldViewPr snapToGrid="0">
      <p:cViewPr varScale="1">
        <p:scale>
          <a:sx n="60" d="100"/>
          <a:sy n="60" d="100"/>
        </p:scale>
        <p:origin x="9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nder Momenah" userId="98aa96865e7053f4" providerId="LiveId" clId="{CAF90753-27A4-4E3C-8626-CE469B8292FB}"/>
    <pc:docChg chg="undo custSel delSld modSld sldOrd">
      <pc:chgData name="Bander Momenah" userId="98aa96865e7053f4" providerId="LiveId" clId="{CAF90753-27A4-4E3C-8626-CE469B8292FB}" dt="2024-07-08T15:41:54.338" v="80"/>
      <pc:docMkLst>
        <pc:docMk/>
      </pc:docMkLst>
      <pc:sldChg chg="addSp delSp modSp mod">
        <pc:chgData name="Bander Momenah" userId="98aa96865e7053f4" providerId="LiveId" clId="{CAF90753-27A4-4E3C-8626-CE469B8292FB}" dt="2024-07-08T11:52:37.972" v="11" actId="14100"/>
        <pc:sldMkLst>
          <pc:docMk/>
          <pc:sldMk cId="578957398" sldId="257"/>
        </pc:sldMkLst>
        <pc:spChg chg="mod">
          <ac:chgData name="Bander Momenah" userId="98aa96865e7053f4" providerId="LiveId" clId="{CAF90753-27A4-4E3C-8626-CE469B8292FB}" dt="2024-07-08T11:52:15.648" v="8" actId="26606"/>
          <ac:spMkLst>
            <pc:docMk/>
            <pc:sldMk cId="578957398" sldId="257"/>
            <ac:spMk id="2" creationId="{81EC65A7-63E1-B127-986E-27AAFC3F31DB}"/>
          </ac:spMkLst>
        </pc:spChg>
        <pc:spChg chg="mod">
          <ac:chgData name="Bander Momenah" userId="98aa96865e7053f4" providerId="LiveId" clId="{CAF90753-27A4-4E3C-8626-CE469B8292FB}" dt="2024-07-08T11:52:15.648" v="8" actId="26606"/>
          <ac:spMkLst>
            <pc:docMk/>
            <pc:sldMk cId="578957398" sldId="257"/>
            <ac:spMk id="3" creationId="{E2925AA9-784B-D86A-4801-2EDFC2E34265}"/>
          </ac:spMkLst>
        </pc:spChg>
        <pc:spChg chg="add del">
          <ac:chgData name="Bander Momenah" userId="98aa96865e7053f4" providerId="LiveId" clId="{CAF90753-27A4-4E3C-8626-CE469B8292FB}" dt="2024-07-08T11:52:15.648" v="8" actId="26606"/>
          <ac:spMkLst>
            <pc:docMk/>
            <pc:sldMk cId="578957398" sldId="257"/>
            <ac:spMk id="10" creationId="{058A14AF-9FB5-4CC7-BA35-E8E85D3EDF0E}"/>
          </ac:spMkLst>
        </pc:spChg>
        <pc:spChg chg="add del">
          <ac:chgData name="Bander Momenah" userId="98aa96865e7053f4" providerId="LiveId" clId="{CAF90753-27A4-4E3C-8626-CE469B8292FB}" dt="2024-07-08T11:52:15.648" v="8" actId="26606"/>
          <ac:spMkLst>
            <pc:docMk/>
            <pc:sldMk cId="578957398" sldId="257"/>
            <ac:spMk id="12" creationId="{3A9A4357-BD1D-4622-A4FE-766E6AB8DE84}"/>
          </ac:spMkLst>
        </pc:spChg>
        <pc:spChg chg="add del">
          <ac:chgData name="Bander Momenah" userId="98aa96865e7053f4" providerId="LiveId" clId="{CAF90753-27A4-4E3C-8626-CE469B8292FB}" dt="2024-07-08T11:52:15.648" v="8" actId="26606"/>
          <ac:spMkLst>
            <pc:docMk/>
            <pc:sldMk cId="578957398" sldId="257"/>
            <ac:spMk id="14" creationId="{E659831F-0D9A-4C63-9EBB-8435B85A440F}"/>
          </ac:spMkLst>
        </pc:spChg>
        <pc:spChg chg="add del">
          <ac:chgData name="Bander Momenah" userId="98aa96865e7053f4" providerId="LiveId" clId="{CAF90753-27A4-4E3C-8626-CE469B8292FB}" dt="2024-07-08T11:52:15.648" v="8" actId="26606"/>
          <ac:spMkLst>
            <pc:docMk/>
            <pc:sldMk cId="578957398" sldId="257"/>
            <ac:spMk id="16" creationId="{E6995CE5-F890-4ABA-82A2-26507CE8D2A3}"/>
          </ac:spMkLst>
        </pc:spChg>
        <pc:spChg chg="add del">
          <ac:chgData name="Bander Momenah" userId="98aa96865e7053f4" providerId="LiveId" clId="{CAF90753-27A4-4E3C-8626-CE469B8292FB}" dt="2024-07-08T11:52:15.623" v="7" actId="26606"/>
          <ac:spMkLst>
            <pc:docMk/>
            <pc:sldMk cId="578957398" sldId="257"/>
            <ac:spMk id="21" creationId="{69D47016-023F-44BD-981C-50E7A10A6609}"/>
          </ac:spMkLst>
        </pc:spChg>
        <pc:spChg chg="add del">
          <ac:chgData name="Bander Momenah" userId="98aa96865e7053f4" providerId="LiveId" clId="{CAF90753-27A4-4E3C-8626-CE469B8292FB}" dt="2024-07-08T11:52:15.623" v="7" actId="26606"/>
          <ac:spMkLst>
            <pc:docMk/>
            <pc:sldMk cId="578957398" sldId="257"/>
            <ac:spMk id="23" creationId="{6D8B37B0-0682-433E-BC8D-498C04ABD9A7}"/>
          </ac:spMkLst>
        </pc:spChg>
        <pc:spChg chg="add">
          <ac:chgData name="Bander Momenah" userId="98aa96865e7053f4" providerId="LiveId" clId="{CAF90753-27A4-4E3C-8626-CE469B8292FB}" dt="2024-07-08T11:52:15.648" v="8" actId="26606"/>
          <ac:spMkLst>
            <pc:docMk/>
            <pc:sldMk cId="578957398" sldId="257"/>
            <ac:spMk id="26" creationId="{0D7B6173-1D58-48E2-83CF-37350F315F75}"/>
          </ac:spMkLst>
        </pc:spChg>
        <pc:spChg chg="add">
          <ac:chgData name="Bander Momenah" userId="98aa96865e7053f4" providerId="LiveId" clId="{CAF90753-27A4-4E3C-8626-CE469B8292FB}" dt="2024-07-08T11:52:15.648" v="8" actId="26606"/>
          <ac:spMkLst>
            <pc:docMk/>
            <pc:sldMk cId="578957398" sldId="257"/>
            <ac:spMk id="27" creationId="{D87C4F29-0DC4-4901-A2FD-7C88889E6035}"/>
          </ac:spMkLst>
        </pc:spChg>
        <pc:spChg chg="add">
          <ac:chgData name="Bander Momenah" userId="98aa96865e7053f4" providerId="LiveId" clId="{CAF90753-27A4-4E3C-8626-CE469B8292FB}" dt="2024-07-08T11:52:15.648" v="8" actId="26606"/>
          <ac:spMkLst>
            <pc:docMk/>
            <pc:sldMk cId="578957398" sldId="257"/>
            <ac:spMk id="28" creationId="{7803386D-8EC0-490A-9296-FAFCF1ADA274}"/>
          </ac:spMkLst>
        </pc:spChg>
        <pc:spChg chg="add">
          <ac:chgData name="Bander Momenah" userId="98aa96865e7053f4" providerId="LiveId" clId="{CAF90753-27A4-4E3C-8626-CE469B8292FB}" dt="2024-07-08T11:52:15.648" v="8" actId="26606"/>
          <ac:spMkLst>
            <pc:docMk/>
            <pc:sldMk cId="578957398" sldId="257"/>
            <ac:spMk id="29" creationId="{E6A781BA-2341-444F-811D-870633C4FB0B}"/>
          </ac:spMkLst>
        </pc:spChg>
        <pc:graphicFrameChg chg="mod ord modGraphic">
          <ac:chgData name="Bander Momenah" userId="98aa96865e7053f4" providerId="LiveId" clId="{CAF90753-27A4-4E3C-8626-CE469B8292FB}" dt="2024-07-08T11:52:15.648" v="8" actId="26606"/>
          <ac:graphicFrameMkLst>
            <pc:docMk/>
            <pc:sldMk cId="578957398" sldId="257"/>
            <ac:graphicFrameMk id="5" creationId="{AF7C8A10-6ED8-DA20-F84E-42E8D3C3F3F7}"/>
          </ac:graphicFrameMkLst>
        </pc:graphicFrameChg>
        <pc:picChg chg="add mod">
          <ac:chgData name="Bander Momenah" userId="98aa96865e7053f4" providerId="LiveId" clId="{CAF90753-27A4-4E3C-8626-CE469B8292FB}" dt="2024-07-08T11:52:37.972" v="11" actId="14100"/>
          <ac:picMkLst>
            <pc:docMk/>
            <pc:sldMk cId="578957398" sldId="257"/>
            <ac:picMk id="6" creationId="{99A6F51E-CD72-6B24-898C-A3F5330DD644}"/>
          </ac:picMkLst>
        </pc:picChg>
        <pc:picChg chg="add">
          <ac:chgData name="Bander Momenah" userId="98aa96865e7053f4" providerId="LiveId" clId="{CAF90753-27A4-4E3C-8626-CE469B8292FB}" dt="2024-07-08T11:52:15.648" v="8" actId="26606"/>
          <ac:picMkLst>
            <pc:docMk/>
            <pc:sldMk cId="578957398" sldId="257"/>
            <ac:picMk id="25" creationId="{C4720EDA-E218-43A9-8817-08F09F4DB6CA}"/>
          </ac:picMkLst>
        </pc:picChg>
      </pc:sldChg>
      <pc:sldChg chg="ord">
        <pc:chgData name="Bander Momenah" userId="98aa96865e7053f4" providerId="LiveId" clId="{CAF90753-27A4-4E3C-8626-CE469B8292FB}" dt="2024-07-08T15:41:54.338" v="80"/>
        <pc:sldMkLst>
          <pc:docMk/>
          <pc:sldMk cId="3649500396" sldId="270"/>
        </pc:sldMkLst>
      </pc:sldChg>
      <pc:sldChg chg="del">
        <pc:chgData name="Bander Momenah" userId="98aa96865e7053f4" providerId="LiveId" clId="{CAF90753-27A4-4E3C-8626-CE469B8292FB}" dt="2024-07-08T11:51:10.193" v="0" actId="47"/>
        <pc:sldMkLst>
          <pc:docMk/>
          <pc:sldMk cId="3212133826" sldId="273"/>
        </pc:sldMkLst>
      </pc:sldChg>
      <pc:sldChg chg="modSp mod">
        <pc:chgData name="Bander Momenah" userId="98aa96865e7053f4" providerId="LiveId" clId="{CAF90753-27A4-4E3C-8626-CE469B8292FB}" dt="2024-07-08T15:40:43.312" v="76" actId="13926"/>
        <pc:sldMkLst>
          <pc:docMk/>
          <pc:sldMk cId="4235881841" sldId="275"/>
        </pc:sldMkLst>
        <pc:graphicFrameChg chg="mod modGraphic">
          <ac:chgData name="Bander Momenah" userId="98aa96865e7053f4" providerId="LiveId" clId="{CAF90753-27A4-4E3C-8626-CE469B8292FB}" dt="2024-07-08T15:40:43.312" v="76" actId="13926"/>
          <ac:graphicFrameMkLst>
            <pc:docMk/>
            <pc:sldMk cId="4235881841" sldId="275"/>
            <ac:graphicFrameMk id="4" creationId="{322C2033-2DD3-6247-CAB2-905A566DA92B}"/>
          </ac:graphicFrameMkLst>
        </pc:graphicFrameChg>
      </pc:sldChg>
      <pc:sldChg chg="modSp mod">
        <pc:chgData name="Bander Momenah" userId="98aa96865e7053f4" providerId="LiveId" clId="{CAF90753-27A4-4E3C-8626-CE469B8292FB}" dt="2024-07-08T15:40:27.095" v="73" actId="13926"/>
        <pc:sldMkLst>
          <pc:docMk/>
          <pc:sldMk cId="3081723523" sldId="276"/>
        </pc:sldMkLst>
        <pc:graphicFrameChg chg="modGraphic">
          <ac:chgData name="Bander Momenah" userId="98aa96865e7053f4" providerId="LiveId" clId="{CAF90753-27A4-4E3C-8626-CE469B8292FB}" dt="2024-07-08T15:40:27.095" v="73" actId="13926"/>
          <ac:graphicFrameMkLst>
            <pc:docMk/>
            <pc:sldMk cId="3081723523" sldId="276"/>
            <ac:graphicFrameMk id="4" creationId="{9DCD015A-A446-FEC2-7E57-1EB0F8556467}"/>
          </ac:graphicFrameMkLst>
        </pc:graphicFrameChg>
      </pc:sldChg>
      <pc:sldChg chg="ord">
        <pc:chgData name="Bander Momenah" userId="98aa96865e7053f4" providerId="LiveId" clId="{CAF90753-27A4-4E3C-8626-CE469B8292FB}" dt="2024-07-08T15:41:15.664" v="78"/>
        <pc:sldMkLst>
          <pc:docMk/>
          <pc:sldMk cId="721129404" sldId="2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Campaigns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C9-4F9C-98E0-BA95AC4C241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C9-4F9C-98E0-BA95AC4C241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C9-4F9C-98E0-BA95AC4C241B}"/>
              </c:ext>
            </c:extLst>
          </c:dPt>
          <c:cat>
            <c:strRef>
              <c:f>Sheet1!$A$2:$A$4</c:f>
              <c:strCache>
                <c:ptCount val="3"/>
                <c:pt idx="0">
                  <c:v>Awareness</c:v>
                </c:pt>
                <c:pt idx="1">
                  <c:v>Consideration</c:v>
                </c:pt>
                <c:pt idx="2">
                  <c:v>Conversion</c:v>
                </c:pt>
              </c:strCache>
            </c:strRef>
          </c:cat>
          <c:val>
            <c:numRef>
              <c:f>Sheet1!$B$2:$B$4</c:f>
              <c:numCache>
                <c:formatCode>General</c:formatCode>
                <c:ptCount val="3"/>
                <c:pt idx="0">
                  <c:v>33.299999999999997</c:v>
                </c:pt>
                <c:pt idx="1">
                  <c:v>33.299999999999997</c:v>
                </c:pt>
                <c:pt idx="2">
                  <c:v>33.299999999999997</c:v>
                </c:pt>
              </c:numCache>
            </c:numRef>
          </c:val>
          <c:extLst>
            <c:ext xmlns:c16="http://schemas.microsoft.com/office/drawing/2014/chart" uri="{C3380CC4-5D6E-409C-BE32-E72D297353CC}">
              <c16:uniqueId val="{00000000-F634-4A99-9E14-7172F6BC6BF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24AB7-EAE5-4F3D-8415-412ADCE7C90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F923CA7-3691-48C4-A8E5-1CBDC711F5A5}">
      <dgm:prSet custT="1"/>
      <dgm:spPr/>
      <dgm:t>
        <a:bodyPr/>
        <a:lstStyle/>
        <a:p>
          <a:r>
            <a:rPr lang="en-GB" sz="1500" dirty="0"/>
            <a:t>The best way to develop these blueprints is by looking into and reviewing your previous paid advertising campaigns. When running your first advertising campaign, you might need to consider your organic advertising results, as well as marketing research data.</a:t>
          </a:r>
          <a:endParaRPr lang="en-US" sz="1500" dirty="0"/>
        </a:p>
      </dgm:t>
    </dgm:pt>
    <dgm:pt modelId="{F8B80CDF-9257-4672-AB3F-9558FEF5F645}" type="parTrans" cxnId="{5074C9C2-CCEE-4016-8ED9-D4E0733379F5}">
      <dgm:prSet/>
      <dgm:spPr/>
      <dgm:t>
        <a:bodyPr/>
        <a:lstStyle/>
        <a:p>
          <a:endParaRPr lang="en-US"/>
        </a:p>
      </dgm:t>
    </dgm:pt>
    <dgm:pt modelId="{25DAE6F4-25BD-4FAB-999F-C85DE208B128}" type="sibTrans" cxnId="{5074C9C2-CCEE-4016-8ED9-D4E0733379F5}">
      <dgm:prSet/>
      <dgm:spPr/>
      <dgm:t>
        <a:bodyPr/>
        <a:lstStyle/>
        <a:p>
          <a:endParaRPr lang="en-US"/>
        </a:p>
      </dgm:t>
    </dgm:pt>
    <dgm:pt modelId="{78B447C4-AF39-4FC4-96A8-E0E147297EC2}">
      <dgm:prSet custT="1"/>
      <dgm:spPr/>
      <dgm:t>
        <a:bodyPr/>
        <a:lstStyle/>
        <a:p>
          <a:r>
            <a:rPr lang="en-GB" sz="1500"/>
            <a:t>Once you build your Blueprints, it is time to create a media plan template for each scenario (Excel sheet), where you include the exact numbers for each medium.</a:t>
          </a:r>
          <a:endParaRPr lang="en-US" sz="1500"/>
        </a:p>
      </dgm:t>
    </dgm:pt>
    <dgm:pt modelId="{87E3C996-9742-4308-A304-F15BDB269194}" type="parTrans" cxnId="{02AF1AF8-390B-45F7-AF4E-A81A9A763595}">
      <dgm:prSet/>
      <dgm:spPr/>
      <dgm:t>
        <a:bodyPr/>
        <a:lstStyle/>
        <a:p>
          <a:endParaRPr lang="en-US"/>
        </a:p>
      </dgm:t>
    </dgm:pt>
    <dgm:pt modelId="{EB834CB2-B3B6-4667-842D-9235DE3384C2}" type="sibTrans" cxnId="{02AF1AF8-390B-45F7-AF4E-A81A9A763595}">
      <dgm:prSet/>
      <dgm:spPr/>
      <dgm:t>
        <a:bodyPr/>
        <a:lstStyle/>
        <a:p>
          <a:endParaRPr lang="en-US"/>
        </a:p>
      </dgm:t>
    </dgm:pt>
    <dgm:pt modelId="{363CAC1C-0142-4788-B090-9254ECA949BC}" type="pres">
      <dgm:prSet presAssocID="{44424AB7-EAE5-4F3D-8415-412ADCE7C905}" presName="root" presStyleCnt="0">
        <dgm:presLayoutVars>
          <dgm:dir/>
          <dgm:resizeHandles val="exact"/>
        </dgm:presLayoutVars>
      </dgm:prSet>
      <dgm:spPr/>
    </dgm:pt>
    <dgm:pt modelId="{60A0336D-2FCE-4B2E-8EE9-1C6ED58DECFF}" type="pres">
      <dgm:prSet presAssocID="{7F923CA7-3691-48C4-A8E5-1CBDC711F5A5}" presName="compNode" presStyleCnt="0"/>
      <dgm:spPr/>
    </dgm:pt>
    <dgm:pt modelId="{A3C4881C-C48B-41CE-A106-252A923ECD87}" type="pres">
      <dgm:prSet presAssocID="{7F923CA7-3691-48C4-A8E5-1CBDC711F5A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2B7099EF-17EE-44A8-A98D-AD4037F0DD62}" type="pres">
      <dgm:prSet presAssocID="{7F923CA7-3691-48C4-A8E5-1CBDC711F5A5}" presName="spaceRect" presStyleCnt="0"/>
      <dgm:spPr/>
    </dgm:pt>
    <dgm:pt modelId="{A34A42B7-8391-4E44-ADD4-93A3406F81AA}" type="pres">
      <dgm:prSet presAssocID="{7F923CA7-3691-48C4-A8E5-1CBDC711F5A5}" presName="textRect" presStyleLbl="revTx" presStyleIdx="0" presStyleCnt="2">
        <dgm:presLayoutVars>
          <dgm:chMax val="1"/>
          <dgm:chPref val="1"/>
        </dgm:presLayoutVars>
      </dgm:prSet>
      <dgm:spPr/>
    </dgm:pt>
    <dgm:pt modelId="{F616455E-6C71-44ED-8D2D-1DAD6F4AA667}" type="pres">
      <dgm:prSet presAssocID="{25DAE6F4-25BD-4FAB-999F-C85DE208B128}" presName="sibTrans" presStyleCnt="0"/>
      <dgm:spPr/>
    </dgm:pt>
    <dgm:pt modelId="{5D43AAE7-1905-4F79-951B-59BAC61A727A}" type="pres">
      <dgm:prSet presAssocID="{78B447C4-AF39-4FC4-96A8-E0E147297EC2}" presName="compNode" presStyleCnt="0"/>
      <dgm:spPr/>
    </dgm:pt>
    <dgm:pt modelId="{EF0DBF50-BE25-4F9A-B489-A7339CFFEA03}" type="pres">
      <dgm:prSet presAssocID="{78B447C4-AF39-4FC4-96A8-E0E147297EC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ext>
      </dgm:extLst>
    </dgm:pt>
    <dgm:pt modelId="{586E7114-34A9-47AA-B2FD-614F61EE060F}" type="pres">
      <dgm:prSet presAssocID="{78B447C4-AF39-4FC4-96A8-E0E147297EC2}" presName="spaceRect" presStyleCnt="0"/>
      <dgm:spPr/>
    </dgm:pt>
    <dgm:pt modelId="{2147E9E5-A9CD-484B-AECD-DE632E6F34E5}" type="pres">
      <dgm:prSet presAssocID="{78B447C4-AF39-4FC4-96A8-E0E147297EC2}" presName="textRect" presStyleLbl="revTx" presStyleIdx="1" presStyleCnt="2">
        <dgm:presLayoutVars>
          <dgm:chMax val="1"/>
          <dgm:chPref val="1"/>
        </dgm:presLayoutVars>
      </dgm:prSet>
      <dgm:spPr/>
    </dgm:pt>
  </dgm:ptLst>
  <dgm:cxnLst>
    <dgm:cxn modelId="{ED06272C-C444-49AD-8F8D-B21C2935FE38}" type="presOf" srcId="{44424AB7-EAE5-4F3D-8415-412ADCE7C905}" destId="{363CAC1C-0142-4788-B090-9254ECA949BC}" srcOrd="0" destOrd="0" presId="urn:microsoft.com/office/officeart/2018/2/layout/IconLabelList"/>
    <dgm:cxn modelId="{63C80B9E-939D-4249-9FAC-EA1DC992BC45}" type="presOf" srcId="{7F923CA7-3691-48C4-A8E5-1CBDC711F5A5}" destId="{A34A42B7-8391-4E44-ADD4-93A3406F81AA}" srcOrd="0" destOrd="0" presId="urn:microsoft.com/office/officeart/2018/2/layout/IconLabelList"/>
    <dgm:cxn modelId="{5074C9C2-CCEE-4016-8ED9-D4E0733379F5}" srcId="{44424AB7-EAE5-4F3D-8415-412ADCE7C905}" destId="{7F923CA7-3691-48C4-A8E5-1CBDC711F5A5}" srcOrd="0" destOrd="0" parTransId="{F8B80CDF-9257-4672-AB3F-9558FEF5F645}" sibTransId="{25DAE6F4-25BD-4FAB-999F-C85DE208B128}"/>
    <dgm:cxn modelId="{C1C1E1CA-B0E4-4FB0-9C73-1D58D2DA61F5}" type="presOf" srcId="{78B447C4-AF39-4FC4-96A8-E0E147297EC2}" destId="{2147E9E5-A9CD-484B-AECD-DE632E6F34E5}" srcOrd="0" destOrd="0" presId="urn:microsoft.com/office/officeart/2018/2/layout/IconLabelList"/>
    <dgm:cxn modelId="{02AF1AF8-390B-45F7-AF4E-A81A9A763595}" srcId="{44424AB7-EAE5-4F3D-8415-412ADCE7C905}" destId="{78B447C4-AF39-4FC4-96A8-E0E147297EC2}" srcOrd="1" destOrd="0" parTransId="{87E3C996-9742-4308-A304-F15BDB269194}" sibTransId="{EB834CB2-B3B6-4667-842D-9235DE3384C2}"/>
    <dgm:cxn modelId="{26EA292F-AB39-4B6A-8A23-650F87389767}" type="presParOf" srcId="{363CAC1C-0142-4788-B090-9254ECA949BC}" destId="{60A0336D-2FCE-4B2E-8EE9-1C6ED58DECFF}" srcOrd="0" destOrd="0" presId="urn:microsoft.com/office/officeart/2018/2/layout/IconLabelList"/>
    <dgm:cxn modelId="{36359E0C-893D-4211-94A6-2CBC0C370BBE}" type="presParOf" srcId="{60A0336D-2FCE-4B2E-8EE9-1C6ED58DECFF}" destId="{A3C4881C-C48B-41CE-A106-252A923ECD87}" srcOrd="0" destOrd="0" presId="urn:microsoft.com/office/officeart/2018/2/layout/IconLabelList"/>
    <dgm:cxn modelId="{B8EE5735-82ED-4578-96C2-E018D70AFE10}" type="presParOf" srcId="{60A0336D-2FCE-4B2E-8EE9-1C6ED58DECFF}" destId="{2B7099EF-17EE-44A8-A98D-AD4037F0DD62}" srcOrd="1" destOrd="0" presId="urn:microsoft.com/office/officeart/2018/2/layout/IconLabelList"/>
    <dgm:cxn modelId="{35830452-0757-4626-BF5C-E01C6AD8191D}" type="presParOf" srcId="{60A0336D-2FCE-4B2E-8EE9-1C6ED58DECFF}" destId="{A34A42B7-8391-4E44-ADD4-93A3406F81AA}" srcOrd="2" destOrd="0" presId="urn:microsoft.com/office/officeart/2018/2/layout/IconLabelList"/>
    <dgm:cxn modelId="{A2A4A503-0D4A-4E6C-BB3C-FFD38C2D289E}" type="presParOf" srcId="{363CAC1C-0142-4788-B090-9254ECA949BC}" destId="{F616455E-6C71-44ED-8D2D-1DAD6F4AA667}" srcOrd="1" destOrd="0" presId="urn:microsoft.com/office/officeart/2018/2/layout/IconLabelList"/>
    <dgm:cxn modelId="{C34813FF-4970-403F-8AB7-E008AC3DD028}" type="presParOf" srcId="{363CAC1C-0142-4788-B090-9254ECA949BC}" destId="{5D43AAE7-1905-4F79-951B-59BAC61A727A}" srcOrd="2" destOrd="0" presId="urn:microsoft.com/office/officeart/2018/2/layout/IconLabelList"/>
    <dgm:cxn modelId="{7AC4503D-7BA2-4CF1-9404-D86D6B9BA249}" type="presParOf" srcId="{5D43AAE7-1905-4F79-951B-59BAC61A727A}" destId="{EF0DBF50-BE25-4F9A-B489-A7339CFFEA03}" srcOrd="0" destOrd="0" presId="urn:microsoft.com/office/officeart/2018/2/layout/IconLabelList"/>
    <dgm:cxn modelId="{F70D013F-A82A-487D-839A-7680C321993F}" type="presParOf" srcId="{5D43AAE7-1905-4F79-951B-59BAC61A727A}" destId="{586E7114-34A9-47AA-B2FD-614F61EE060F}" srcOrd="1" destOrd="0" presId="urn:microsoft.com/office/officeart/2018/2/layout/IconLabelList"/>
    <dgm:cxn modelId="{F15477D8-3D50-4218-BD4D-910CCA3FFB25}" type="presParOf" srcId="{5D43AAE7-1905-4F79-951B-59BAC61A727A}" destId="{2147E9E5-A9CD-484B-AECD-DE632E6F34E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4881C-C48B-41CE-A106-252A923ECD87}">
      <dsp:nvSpPr>
        <dsp:cNvPr id="0" name=""/>
        <dsp:cNvSpPr/>
      </dsp:nvSpPr>
      <dsp:spPr>
        <a:xfrm>
          <a:off x="1953914" y="21163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4A42B7-8391-4E44-ADD4-93A3406F81AA}">
      <dsp:nvSpPr>
        <dsp:cNvPr id="0" name=""/>
        <dsp:cNvSpPr/>
      </dsp:nvSpPr>
      <dsp:spPr>
        <a:xfrm>
          <a:off x="765914" y="2721171"/>
          <a:ext cx="432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dirty="0"/>
            <a:t>The best way to develop these blueprints is by looking into and reviewing your previous paid advertising campaigns. When running your first advertising campaign, you might need to consider your organic advertising results, as well as marketing research data.</a:t>
          </a:r>
          <a:endParaRPr lang="en-US" sz="1500" kern="1200" dirty="0"/>
        </a:p>
      </dsp:txBody>
      <dsp:txXfrm>
        <a:off x="765914" y="2721171"/>
        <a:ext cx="4320000" cy="1260000"/>
      </dsp:txXfrm>
    </dsp:sp>
    <dsp:sp modelId="{EF0DBF50-BE25-4F9A-B489-A7339CFFEA03}">
      <dsp:nvSpPr>
        <dsp:cNvPr id="0" name=""/>
        <dsp:cNvSpPr/>
      </dsp:nvSpPr>
      <dsp:spPr>
        <a:xfrm>
          <a:off x="7029914" y="211633"/>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47E9E5-A9CD-484B-AECD-DE632E6F34E5}">
      <dsp:nvSpPr>
        <dsp:cNvPr id="0" name=""/>
        <dsp:cNvSpPr/>
      </dsp:nvSpPr>
      <dsp:spPr>
        <a:xfrm>
          <a:off x="5841914" y="2721171"/>
          <a:ext cx="432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GB" sz="1500" kern="1200"/>
            <a:t>Once you build your Blueprints, it is time to create a media plan template for each scenario (Excel sheet), where you include the exact numbers for each medium.</a:t>
          </a:r>
          <a:endParaRPr lang="en-US" sz="1500" kern="1200"/>
        </a:p>
      </dsp:txBody>
      <dsp:txXfrm>
        <a:off x="5841914" y="2721171"/>
        <a:ext cx="4320000" cy="126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851BE-F66D-4028-AF23-5EDDF4F60C04}"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0584B-84ED-427A-9A87-2E2ED1096080}" type="slidenum">
              <a:rPr lang="en-GB" smtClean="0"/>
              <a:t>‹#›</a:t>
            </a:fld>
            <a:endParaRPr lang="en-GB"/>
          </a:p>
        </p:txBody>
      </p:sp>
    </p:spTree>
    <p:extLst>
      <p:ext uri="{BB962C8B-B14F-4D97-AF65-F5344CB8AC3E}">
        <p14:creationId xmlns:p14="http://schemas.microsoft.com/office/powerpoint/2010/main" val="5199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10584B-84ED-427A-9A87-2E2ED1096080}" type="slidenum">
              <a:rPr lang="en-GB" smtClean="0"/>
              <a:t>2</a:t>
            </a:fld>
            <a:endParaRPr lang="en-GB"/>
          </a:p>
        </p:txBody>
      </p:sp>
    </p:spTree>
    <p:extLst>
      <p:ext uri="{BB962C8B-B14F-4D97-AF65-F5344CB8AC3E}">
        <p14:creationId xmlns:p14="http://schemas.microsoft.com/office/powerpoint/2010/main" val="121530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BC47-42F9-E398-650C-16C4026DD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3DA9D-EDBE-D1EF-8833-D0DE96EC6A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2A0CC9-AD85-34BA-8659-53A48C4AE2BF}"/>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5" name="Footer Placeholder 4">
            <a:extLst>
              <a:ext uri="{FF2B5EF4-FFF2-40B4-BE49-F238E27FC236}">
                <a16:creationId xmlns:a16="http://schemas.microsoft.com/office/drawing/2014/main" id="{D2A38515-0CA3-95AC-7825-8BAEA668E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F0C76-4922-DA42-68E4-4B1A6BF84203}"/>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63750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16D1-F8C9-C08B-3937-06DFC377F3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41D948-CB41-636A-1B68-CDEF96ED66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64B12-3069-2382-DE7E-ECFD77C40E62}"/>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5" name="Footer Placeholder 4">
            <a:extLst>
              <a:ext uri="{FF2B5EF4-FFF2-40B4-BE49-F238E27FC236}">
                <a16:creationId xmlns:a16="http://schemas.microsoft.com/office/drawing/2014/main" id="{66D4A21C-C46C-616D-24AE-E033BC035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02418-C973-E495-91BC-AB3E868002E2}"/>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104490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7BE77-37BE-4700-72D9-2B5BDB6784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AC742F-C2A4-BD0A-86E1-33DCAB0559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892B-B841-09E2-B3C8-269D3D978682}"/>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5" name="Footer Placeholder 4">
            <a:extLst>
              <a:ext uri="{FF2B5EF4-FFF2-40B4-BE49-F238E27FC236}">
                <a16:creationId xmlns:a16="http://schemas.microsoft.com/office/drawing/2014/main" id="{F952768A-CB2F-8C1F-ACC3-290161315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D15BD-20CB-3647-E396-5980022EADC3}"/>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264161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AD0A-D1A6-0145-3532-4F62FD0C8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22506F-F880-130E-3507-AD1280E4A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1221A-D65F-EA26-E83B-9F8924597A02}"/>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5" name="Footer Placeholder 4">
            <a:extLst>
              <a:ext uri="{FF2B5EF4-FFF2-40B4-BE49-F238E27FC236}">
                <a16:creationId xmlns:a16="http://schemas.microsoft.com/office/drawing/2014/main" id="{F03DC04F-A595-A4C1-2F3E-2748EB5AC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7AFD0-EDF3-E3F3-1090-A090AE3DFB9C}"/>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24617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AB5B-A325-10BB-2397-07E02AFD78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077E2D-8867-C3AF-E814-9BB2EEF368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9C749-412D-23DE-FC70-15B0159E2D05}"/>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5" name="Footer Placeholder 4">
            <a:extLst>
              <a:ext uri="{FF2B5EF4-FFF2-40B4-BE49-F238E27FC236}">
                <a16:creationId xmlns:a16="http://schemas.microsoft.com/office/drawing/2014/main" id="{7FE2DD9F-2811-B005-FF45-DC91D5B0A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698A4-7B42-DC7F-690E-CFBF39AFD0FA}"/>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146072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E20A-0787-7AD5-7A36-40D1AFFAB7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89A1B-FE9E-2B88-8884-4A92D82E57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4B30CC-EBAF-884F-2C08-608284365A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3CF801-11E5-CB27-77D7-55A69E66EA73}"/>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6" name="Footer Placeholder 5">
            <a:extLst>
              <a:ext uri="{FF2B5EF4-FFF2-40B4-BE49-F238E27FC236}">
                <a16:creationId xmlns:a16="http://schemas.microsoft.com/office/drawing/2014/main" id="{E3FE5F82-DDE8-6B2C-697F-3ED9FA890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F17E6-13FB-C1DF-0A17-B26C6413D33A}"/>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395032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9820-4F43-574F-6B17-C7D95629DF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6F1FC-0443-0485-3C90-47642BAF2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5E1638-8998-769B-CAA0-45A072FA26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E1C7A-4CF8-9EF0-6E5C-E9DB548B66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2107DE-CE78-0410-DEC3-55D996A9F1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85549-9DEC-1B69-B507-B33CEEB02F29}"/>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8" name="Footer Placeholder 7">
            <a:extLst>
              <a:ext uri="{FF2B5EF4-FFF2-40B4-BE49-F238E27FC236}">
                <a16:creationId xmlns:a16="http://schemas.microsoft.com/office/drawing/2014/main" id="{CB42FE02-1A08-639A-608E-7AB25451D3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55CB3C-6C2F-8432-3CCA-773B578B3D72}"/>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402396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08CF-372A-6782-6729-A04A63C5EF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475FD-C1E9-CD16-1FC8-5F15840F8B7E}"/>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4" name="Footer Placeholder 3">
            <a:extLst>
              <a:ext uri="{FF2B5EF4-FFF2-40B4-BE49-F238E27FC236}">
                <a16:creationId xmlns:a16="http://schemas.microsoft.com/office/drawing/2014/main" id="{D3E3B145-BE7F-E009-4ABE-4902A69200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285768-9A15-24E2-2760-4D3E7C67A0A9}"/>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194280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703D52-B4A4-0D1B-4A2D-14D8BD29DC5C}"/>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3" name="Footer Placeholder 2">
            <a:extLst>
              <a:ext uri="{FF2B5EF4-FFF2-40B4-BE49-F238E27FC236}">
                <a16:creationId xmlns:a16="http://schemas.microsoft.com/office/drawing/2014/main" id="{65F12AC9-2D47-FBD8-8137-EEF9C2F1D6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06ECDD-C735-B19D-8309-10DAD69EA1A7}"/>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177129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0526-66C2-F2F2-2AFC-FDBE5AA81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6941E-555C-FE0F-CD19-36D13919E6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5C8504-D5F4-1998-4ADF-8411B7E5A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CD50-BD9F-1FE2-EE4B-AF531685606B}"/>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6" name="Footer Placeholder 5">
            <a:extLst>
              <a:ext uri="{FF2B5EF4-FFF2-40B4-BE49-F238E27FC236}">
                <a16:creationId xmlns:a16="http://schemas.microsoft.com/office/drawing/2014/main" id="{D32A05DF-B2A0-F676-26B2-91090F7F8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298C2-35D3-D448-F1C8-0CFD7D0031C6}"/>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222626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506F-41BC-B374-4EB7-F2D36366B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6263D8-37B6-298B-8EC1-5AFA63A27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C319F3-1E19-6A3A-D192-69DC2F3A6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47C132-5BAE-F152-4ECC-D1C2BAD7ACEF}"/>
              </a:ext>
            </a:extLst>
          </p:cNvPr>
          <p:cNvSpPr>
            <a:spLocks noGrp="1"/>
          </p:cNvSpPr>
          <p:nvPr>
            <p:ph type="dt" sz="half" idx="10"/>
          </p:nvPr>
        </p:nvSpPr>
        <p:spPr/>
        <p:txBody>
          <a:bodyPr/>
          <a:lstStyle/>
          <a:p>
            <a:fld id="{8CA15BB0-65FC-4D2D-9CAC-8F4694C3D480}" type="datetimeFigureOut">
              <a:rPr lang="en-US" smtClean="0"/>
              <a:t>7/18/2024</a:t>
            </a:fld>
            <a:endParaRPr lang="en-US"/>
          </a:p>
        </p:txBody>
      </p:sp>
      <p:sp>
        <p:nvSpPr>
          <p:cNvPr id="6" name="Footer Placeholder 5">
            <a:extLst>
              <a:ext uri="{FF2B5EF4-FFF2-40B4-BE49-F238E27FC236}">
                <a16:creationId xmlns:a16="http://schemas.microsoft.com/office/drawing/2014/main" id="{1DF27FF1-7EA5-2A0A-E85A-4573A4C44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D297F-7832-FF96-E509-FA956923A5B8}"/>
              </a:ext>
            </a:extLst>
          </p:cNvPr>
          <p:cNvSpPr>
            <a:spLocks noGrp="1"/>
          </p:cNvSpPr>
          <p:nvPr>
            <p:ph type="sldNum" sz="quarter" idx="12"/>
          </p:nvPr>
        </p:nvSpPr>
        <p:spPr/>
        <p:txBody>
          <a:bodyPr/>
          <a:lstStyle/>
          <a:p>
            <a:fld id="{C7AC7BCD-7EFC-4F6F-848E-E016602AD077}" type="slidenum">
              <a:rPr lang="en-US" smtClean="0"/>
              <a:t>‹#›</a:t>
            </a:fld>
            <a:endParaRPr lang="en-US"/>
          </a:p>
        </p:txBody>
      </p:sp>
    </p:spTree>
    <p:extLst>
      <p:ext uri="{BB962C8B-B14F-4D97-AF65-F5344CB8AC3E}">
        <p14:creationId xmlns:p14="http://schemas.microsoft.com/office/powerpoint/2010/main" val="182578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B9840-9E8A-5C74-114F-8ECB8C71D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8D1E90-C6FA-72DF-127C-26E33464E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FB889-5DCA-F527-BA95-E9DE1FB79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A15BB0-65FC-4D2D-9CAC-8F4694C3D480}" type="datetimeFigureOut">
              <a:rPr lang="en-US" smtClean="0"/>
              <a:t>7/18/2024</a:t>
            </a:fld>
            <a:endParaRPr lang="en-US"/>
          </a:p>
        </p:txBody>
      </p:sp>
      <p:sp>
        <p:nvSpPr>
          <p:cNvPr id="5" name="Footer Placeholder 4">
            <a:extLst>
              <a:ext uri="{FF2B5EF4-FFF2-40B4-BE49-F238E27FC236}">
                <a16:creationId xmlns:a16="http://schemas.microsoft.com/office/drawing/2014/main" id="{DA647A12-9828-BA5D-F3AB-70F9BBA4F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0B9528-107A-C7DF-3F1A-785E3372B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AC7BCD-7EFC-4F6F-848E-E016602AD077}" type="slidenum">
              <a:rPr lang="en-US" smtClean="0"/>
              <a:t>‹#›</a:t>
            </a:fld>
            <a:endParaRPr lang="en-US"/>
          </a:p>
        </p:txBody>
      </p:sp>
    </p:spTree>
    <p:extLst>
      <p:ext uri="{BB962C8B-B14F-4D97-AF65-F5344CB8AC3E}">
        <p14:creationId xmlns:p14="http://schemas.microsoft.com/office/powerpoint/2010/main" val="502012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mailto:Master@bandermedia.com"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oorplan on a table">
            <a:extLst>
              <a:ext uri="{FF2B5EF4-FFF2-40B4-BE49-F238E27FC236}">
                <a16:creationId xmlns:a16="http://schemas.microsoft.com/office/drawing/2014/main" id="{68D636F4-8ED2-B88B-0D6C-A4FC423DDC8E}"/>
              </a:ext>
            </a:extLst>
          </p:cNvPr>
          <p:cNvPicPr>
            <a:picLocks noChangeAspect="1"/>
          </p:cNvPicPr>
          <p:nvPr/>
        </p:nvPicPr>
        <p:blipFill rotWithShape="1">
          <a:blip r:embed="rId2"/>
          <a:srcRect t="5069" r="18989" b="4022"/>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0C7ECA-EFD9-ED3C-F58E-82FF8EE7B7FC}"/>
              </a:ext>
            </a:extLst>
          </p:cNvPr>
          <p:cNvSpPr>
            <a:spLocks noGrp="1"/>
          </p:cNvSpPr>
          <p:nvPr>
            <p:ph type="ctrTitle"/>
          </p:nvPr>
        </p:nvSpPr>
        <p:spPr>
          <a:xfrm>
            <a:off x="477981" y="1122363"/>
            <a:ext cx="4023360" cy="3204134"/>
          </a:xfrm>
        </p:spPr>
        <p:txBody>
          <a:bodyPr anchor="b">
            <a:normAutofit/>
          </a:bodyPr>
          <a:lstStyle/>
          <a:p>
            <a:pPr algn="l"/>
            <a:r>
              <a:rPr lang="en-GB" sz="4800">
                <a:highlight>
                  <a:srgbClr val="00FFFF"/>
                </a:highlight>
              </a:rPr>
              <a:t>Media Planning Blueprints</a:t>
            </a:r>
            <a:endParaRPr lang="en-US" sz="4800">
              <a:highlight>
                <a:srgbClr val="00FFFF"/>
              </a:highlight>
            </a:endParaRPr>
          </a:p>
        </p:txBody>
      </p:sp>
      <p:sp>
        <p:nvSpPr>
          <p:cNvPr id="3" name="Subtitle 2">
            <a:extLst>
              <a:ext uri="{FF2B5EF4-FFF2-40B4-BE49-F238E27FC236}">
                <a16:creationId xmlns:a16="http://schemas.microsoft.com/office/drawing/2014/main" id="{BF6DC1B5-7842-B803-581A-ADF655083C9F}"/>
              </a:ext>
            </a:extLst>
          </p:cNvPr>
          <p:cNvSpPr>
            <a:spLocks noGrp="1"/>
          </p:cNvSpPr>
          <p:nvPr>
            <p:ph type="subTitle" idx="1"/>
          </p:nvPr>
        </p:nvSpPr>
        <p:spPr>
          <a:xfrm>
            <a:off x="477980" y="4872922"/>
            <a:ext cx="4023359" cy="1208141"/>
          </a:xfrm>
        </p:spPr>
        <p:txBody>
          <a:bodyPr>
            <a:normAutofit/>
          </a:bodyPr>
          <a:lstStyle/>
          <a:p>
            <a:pPr algn="l"/>
            <a:r>
              <a:rPr lang="en-GB" sz="2000" b="1" kern="100">
                <a:effectLst/>
                <a:latin typeface="Aptos" panose="020B0004020202020204" pitchFamily="34" charset="0"/>
                <a:ea typeface="Aptos" panose="020B0004020202020204" pitchFamily="34" charset="0"/>
                <a:cs typeface="Arial" panose="020B0604020202020204" pitchFamily="34" charset="0"/>
              </a:rPr>
              <a:t>Create unique media plans for each product and service using this tip.</a:t>
            </a:r>
            <a:endParaRPr lang="en-US" sz="2000" kern="100">
              <a:effectLst/>
              <a:latin typeface="Aptos" panose="020B0004020202020204" pitchFamily="34" charset="0"/>
              <a:ea typeface="Aptos" panose="020B00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0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71F3-91F8-C16A-3029-BA9E47ABAC80}"/>
              </a:ext>
            </a:extLst>
          </p:cNvPr>
          <p:cNvSpPr>
            <a:spLocks noGrp="1"/>
          </p:cNvSpPr>
          <p:nvPr>
            <p:ph type="title"/>
          </p:nvPr>
        </p:nvSpPr>
        <p:spPr/>
        <p:txBody>
          <a:bodyPr/>
          <a:lstStyle/>
          <a:p>
            <a:r>
              <a:rPr lang="en-GB" dirty="0"/>
              <a:t>Blueprint – Template Sample (Summary)</a:t>
            </a:r>
          </a:p>
        </p:txBody>
      </p:sp>
      <p:graphicFrame>
        <p:nvGraphicFramePr>
          <p:cNvPr id="4" name="Table 3">
            <a:extLst>
              <a:ext uri="{FF2B5EF4-FFF2-40B4-BE49-F238E27FC236}">
                <a16:creationId xmlns:a16="http://schemas.microsoft.com/office/drawing/2014/main" id="{9DCD015A-A446-FEC2-7E57-1EB0F8556467}"/>
              </a:ext>
            </a:extLst>
          </p:cNvPr>
          <p:cNvGraphicFramePr>
            <a:graphicFrameLocks noGrp="1"/>
          </p:cNvGraphicFramePr>
          <p:nvPr>
            <p:extLst>
              <p:ext uri="{D42A27DB-BD31-4B8C-83A1-F6EECF244321}">
                <p14:modId xmlns:p14="http://schemas.microsoft.com/office/powerpoint/2010/main" val="2535957285"/>
              </p:ext>
            </p:extLst>
          </p:nvPr>
        </p:nvGraphicFramePr>
        <p:xfrm>
          <a:off x="850901" y="2163726"/>
          <a:ext cx="10490198" cy="2918636"/>
        </p:xfrm>
        <a:graphic>
          <a:graphicData uri="http://schemas.openxmlformats.org/drawingml/2006/table">
            <a:tbl>
              <a:tblPr/>
              <a:tblGrid>
                <a:gridCol w="946001">
                  <a:extLst>
                    <a:ext uri="{9D8B030D-6E8A-4147-A177-3AD203B41FA5}">
                      <a16:colId xmlns:a16="http://schemas.microsoft.com/office/drawing/2014/main" val="3819579072"/>
                    </a:ext>
                  </a:extLst>
                </a:gridCol>
                <a:gridCol w="824024">
                  <a:extLst>
                    <a:ext uri="{9D8B030D-6E8A-4147-A177-3AD203B41FA5}">
                      <a16:colId xmlns:a16="http://schemas.microsoft.com/office/drawing/2014/main" val="2571542291"/>
                    </a:ext>
                  </a:extLst>
                </a:gridCol>
                <a:gridCol w="1145413">
                  <a:extLst>
                    <a:ext uri="{9D8B030D-6E8A-4147-A177-3AD203B41FA5}">
                      <a16:colId xmlns:a16="http://schemas.microsoft.com/office/drawing/2014/main" val="3860613738"/>
                    </a:ext>
                  </a:extLst>
                </a:gridCol>
                <a:gridCol w="1674744">
                  <a:extLst>
                    <a:ext uri="{9D8B030D-6E8A-4147-A177-3AD203B41FA5}">
                      <a16:colId xmlns:a16="http://schemas.microsoft.com/office/drawing/2014/main" val="393145742"/>
                    </a:ext>
                  </a:extLst>
                </a:gridCol>
                <a:gridCol w="1475004">
                  <a:extLst>
                    <a:ext uri="{9D8B030D-6E8A-4147-A177-3AD203B41FA5}">
                      <a16:colId xmlns:a16="http://schemas.microsoft.com/office/drawing/2014/main" val="1699537713"/>
                    </a:ext>
                  </a:extLst>
                </a:gridCol>
                <a:gridCol w="1475004">
                  <a:extLst>
                    <a:ext uri="{9D8B030D-6E8A-4147-A177-3AD203B41FA5}">
                      <a16:colId xmlns:a16="http://schemas.microsoft.com/office/drawing/2014/main" val="135994694"/>
                    </a:ext>
                  </a:extLst>
                </a:gridCol>
                <a:gridCol w="1475004">
                  <a:extLst>
                    <a:ext uri="{9D8B030D-6E8A-4147-A177-3AD203B41FA5}">
                      <a16:colId xmlns:a16="http://schemas.microsoft.com/office/drawing/2014/main" val="3479218164"/>
                    </a:ext>
                  </a:extLst>
                </a:gridCol>
                <a:gridCol w="1475004">
                  <a:extLst>
                    <a:ext uri="{9D8B030D-6E8A-4147-A177-3AD203B41FA5}">
                      <a16:colId xmlns:a16="http://schemas.microsoft.com/office/drawing/2014/main" val="3486868719"/>
                    </a:ext>
                  </a:extLst>
                </a:gridCol>
              </a:tblGrid>
              <a:tr h="788061">
                <a:tc gridSpan="2">
                  <a:txBody>
                    <a:bodyPr/>
                    <a:lstStyle/>
                    <a:p>
                      <a:pPr algn="ctr" fontAlgn="b"/>
                      <a:r>
                        <a:rPr lang="en-US" sz="1100" b="1" i="0" u="sng" strike="noStrike" dirty="0">
                          <a:solidFill>
                            <a:srgbClr val="000000"/>
                          </a:solidFill>
                          <a:effectLst/>
                          <a:latin typeface="Aptos Narrow" panose="020B0004020202020204" pitchFamily="34" charset="0"/>
                        </a:rPr>
                        <a:t>Paid Media Campaigns Blueprint Template</a:t>
                      </a:r>
                    </a:p>
                  </a:txBody>
                  <a:tcPr marL="3175" marR="3175" marT="31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ctr" fontAlgn="ctr"/>
                      <a:r>
                        <a:rPr lang="en-GB" sz="1100" b="1" i="0" u="none" strike="noStrike" dirty="0">
                          <a:solidFill>
                            <a:srgbClr val="000000"/>
                          </a:solidFill>
                          <a:effectLst/>
                          <a:highlight>
                            <a:srgbClr val="FFFF00"/>
                          </a:highlight>
                          <a:latin typeface="Aptos Narrow" panose="020B0004020202020204" pitchFamily="34" charset="0"/>
                        </a:rPr>
                        <a:t>Awareness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3175" marR="3175" marT="317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3175" marR="3175" marT="317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3175" marR="3175" marT="317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3175" marR="3175" marT="317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3175" marR="3175" marT="317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9680725"/>
                  </a:ext>
                </a:extLst>
              </a:tr>
              <a:tr h="788061">
                <a:tc>
                  <a:txBody>
                    <a:bodyPr/>
                    <a:lstStyle/>
                    <a:p>
                      <a:pPr algn="ctr" fontAlgn="ctr"/>
                      <a:r>
                        <a:rPr lang="en-GB" sz="1100" b="0" i="0" u="none" strike="noStrike">
                          <a:solidFill>
                            <a:srgbClr val="000000"/>
                          </a:solidFill>
                          <a:effectLst/>
                          <a:highlight>
                            <a:srgbClr val="61CBF3"/>
                          </a:highlight>
                          <a:latin typeface="Aptos Narrow" panose="020B0004020202020204" pitchFamily="34" charset="0"/>
                        </a:rPr>
                        <a:t>Product/Service Type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ctr" fontAlgn="ctr"/>
                      <a:r>
                        <a:rPr lang="en-GB" sz="1100" b="0" i="0" u="none" strike="noStrike">
                          <a:solidFill>
                            <a:srgbClr val="000000"/>
                          </a:solidFill>
                          <a:effectLst/>
                          <a:highlight>
                            <a:srgbClr val="61CBF3"/>
                          </a:highlight>
                          <a:latin typeface="Aptos Narrow" panose="020B0004020202020204" pitchFamily="34" charset="0"/>
                        </a:rPr>
                        <a:t>Campaign Size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gridSpan="6">
                  <a:txBody>
                    <a:bodyPr/>
                    <a:lstStyle/>
                    <a:p>
                      <a:pPr algn="ctr" fontAlgn="ctr"/>
                      <a:r>
                        <a:rPr lang="en-GB" sz="1100" b="0" i="0" u="none" strike="noStrike" dirty="0">
                          <a:solidFill>
                            <a:srgbClr val="000000"/>
                          </a:solidFill>
                          <a:effectLst/>
                          <a:highlight>
                            <a:srgbClr val="61CBF3"/>
                          </a:highlight>
                          <a:latin typeface="Aptos Narrow" panose="020B0004020202020204" pitchFamily="34" charset="0"/>
                        </a:rPr>
                        <a:t>Media Planning Blueprints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8675241"/>
                  </a:ext>
                </a:extLst>
              </a:tr>
              <a:tr h="788061">
                <a:tc>
                  <a:txBody>
                    <a:bodyPr/>
                    <a:lstStyle/>
                    <a:p>
                      <a:pPr algn="l" fontAlgn="ctr"/>
                      <a:r>
                        <a:rPr lang="en-GB" sz="1100" b="0" i="0" u="none" strike="noStrike">
                          <a:solidFill>
                            <a:srgbClr val="000000"/>
                          </a:solidFill>
                          <a:effectLst/>
                          <a:highlight>
                            <a:srgbClr val="61CBF3"/>
                          </a:highlight>
                          <a:latin typeface="Aptos Narrow" panose="020B0004020202020204" pitchFamily="34" charset="0"/>
                        </a:rPr>
                        <a:t>New Product/Service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ctr" fontAlgn="ctr"/>
                      <a:r>
                        <a:rPr lang="en-GB" sz="1100" b="0" i="0" u="none" strike="noStrike">
                          <a:solidFill>
                            <a:srgbClr val="000000"/>
                          </a:solidFill>
                          <a:effectLst/>
                          <a:highlight>
                            <a:srgbClr val="FFFF00"/>
                          </a:highlight>
                          <a:latin typeface="Aptos Narrow" panose="020B0004020202020204" pitchFamily="34" charset="0"/>
                        </a:rPr>
                        <a:t>Small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100" b="0" i="0" u="none" strike="noStrike">
                          <a:solidFill>
                            <a:srgbClr val="000000"/>
                          </a:solidFill>
                          <a:effectLst/>
                          <a:highlight>
                            <a:srgbClr val="FFFF00"/>
                          </a:highlight>
                          <a:latin typeface="Aptos Narrow" panose="020B0004020202020204" pitchFamily="34" charset="0"/>
                        </a:rPr>
                        <a:t>Media Mix</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100" b="0" i="0" u="none" strike="noStrike">
                          <a:solidFill>
                            <a:srgbClr val="000000"/>
                          </a:solidFill>
                          <a:effectLst/>
                          <a:highlight>
                            <a:srgbClr val="FFFF00"/>
                          </a:highlight>
                          <a:latin typeface="Aptos Narrow" panose="020B0004020202020204" pitchFamily="34" charset="0"/>
                        </a:rPr>
                        <a:t>Creative Format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100" b="0" i="0" u="none" strike="noStrike">
                          <a:solidFill>
                            <a:srgbClr val="000000"/>
                          </a:solidFill>
                          <a:effectLst/>
                          <a:highlight>
                            <a:srgbClr val="FFFF00"/>
                          </a:highlight>
                          <a:latin typeface="Aptos Narrow" panose="020B0004020202020204" pitchFamily="34" charset="0"/>
                        </a:rPr>
                        <a:t>Buying Model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100" b="0" i="0" u="none" strike="noStrike">
                          <a:solidFill>
                            <a:srgbClr val="000000"/>
                          </a:solidFill>
                          <a:effectLst/>
                          <a:highlight>
                            <a:srgbClr val="FFFF00"/>
                          </a:highlight>
                          <a:latin typeface="Aptos Narrow" panose="020B0004020202020204" pitchFamily="34" charset="0"/>
                        </a:rPr>
                        <a:t>Campaign Duration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100" b="0" i="0" u="none" strike="noStrike">
                          <a:solidFill>
                            <a:srgbClr val="000000"/>
                          </a:solidFill>
                          <a:effectLst/>
                          <a:highlight>
                            <a:srgbClr val="FFFF00"/>
                          </a:highlight>
                          <a:latin typeface="Aptos Narrow" panose="020B0004020202020204" pitchFamily="34" charset="0"/>
                        </a:rPr>
                        <a:t>Budget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100" b="0" i="0" u="none" strike="noStrike">
                          <a:solidFill>
                            <a:srgbClr val="000000"/>
                          </a:solidFill>
                          <a:effectLst/>
                          <a:highlight>
                            <a:srgbClr val="FFFF00"/>
                          </a:highlight>
                          <a:latin typeface="Aptos Narrow" panose="020B0004020202020204" pitchFamily="34" charset="0"/>
                        </a:rPr>
                        <a:t>Goals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74968206"/>
                  </a:ext>
                </a:extLst>
              </a:tr>
              <a:tr h="554453">
                <a:tc>
                  <a:txBody>
                    <a:bodyPr/>
                    <a:lstStyle/>
                    <a:p>
                      <a:pPr algn="l" fontAlgn="b"/>
                      <a:endParaRPr lang="en-GB" sz="1100" b="0" i="0" u="none" strike="noStrike">
                        <a:solidFill>
                          <a:srgbClr val="000000"/>
                        </a:solidFill>
                        <a:effectLst/>
                        <a:latin typeface="Aptos Narrow" panose="020B0004020202020204" pitchFamily="34" charset="0"/>
                      </a:endParaRPr>
                    </a:p>
                  </a:txBody>
                  <a:tcPr marL="3175" marR="3175" marT="317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3175" marR="3175" marT="31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GB" sz="1100" b="0" i="0" u="none" strike="noStrike">
                          <a:solidFill>
                            <a:srgbClr val="000000"/>
                          </a:solidFill>
                          <a:effectLst/>
                          <a:latin typeface="Aptos Narrow" panose="020B0004020202020204" pitchFamily="34" charset="0"/>
                        </a:rPr>
                        <a:t>Social Media</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ptos Narrow" panose="020B0004020202020204" pitchFamily="34" charset="0"/>
                        </a:rPr>
                        <a:t>30 Seconds Video and/or Photo Post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ptos Narrow" panose="020B0004020202020204" pitchFamily="34" charset="0"/>
                        </a:rPr>
                        <a:t>CPV/CPM</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ptos Narrow" panose="020B0004020202020204" pitchFamily="34" charset="0"/>
                        </a:rPr>
                        <a:t>4 Weeks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ptos Narrow" panose="020B0004020202020204" pitchFamily="34" charset="0"/>
                        </a:rPr>
                        <a:t>350,000 S.R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ptos Narrow" panose="020B0004020202020204" pitchFamily="34" charset="0"/>
                        </a:rPr>
                        <a:t>60% Reach</a:t>
                      </a:r>
                    </a:p>
                    <a:p>
                      <a:pPr algn="ctr" fontAlgn="ctr"/>
                      <a:r>
                        <a:rPr lang="en-GB" sz="1100" b="0" i="0" u="none" strike="noStrike" dirty="0">
                          <a:solidFill>
                            <a:srgbClr val="000000"/>
                          </a:solidFill>
                          <a:effectLst/>
                          <a:latin typeface="Aptos Narrow" panose="020B0004020202020204" pitchFamily="34" charset="0"/>
                        </a:rPr>
                        <a:t>3 Frequency Cap</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7430370"/>
                  </a:ext>
                </a:extLst>
              </a:tr>
            </a:tbl>
          </a:graphicData>
        </a:graphic>
      </p:graphicFrame>
    </p:spTree>
    <p:extLst>
      <p:ext uri="{BB962C8B-B14F-4D97-AF65-F5344CB8AC3E}">
        <p14:creationId xmlns:p14="http://schemas.microsoft.com/office/powerpoint/2010/main" val="308172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B6ADCB-35C7-FACD-DAC5-F1705177AB1A}"/>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Final Step</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A317A174-C231-4348-FC02-B1F637A273BF}"/>
              </a:ext>
            </a:extLst>
          </p:cNvPr>
          <p:cNvGraphicFramePr>
            <a:graphicFrameLocks noGrp="1"/>
          </p:cNvGraphicFramePr>
          <p:nvPr>
            <p:ph idx="1"/>
            <p:extLst>
              <p:ext uri="{D42A27DB-BD31-4B8C-83A1-F6EECF244321}">
                <p14:modId xmlns:p14="http://schemas.microsoft.com/office/powerpoint/2010/main" val="375270603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50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271F3-91F8-C16A-3029-BA9E47ABAC8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a:solidFill>
                  <a:schemeClr val="tx1"/>
                </a:solidFill>
                <a:latin typeface="+mj-lt"/>
                <a:ea typeface="+mj-ea"/>
                <a:cs typeface="+mj-cs"/>
              </a:rPr>
              <a:t>Blueprint – Template Sample (Detailed)</a:t>
            </a:r>
          </a:p>
        </p:txBody>
      </p:sp>
      <p:pic>
        <p:nvPicPr>
          <p:cNvPr id="5" name="Picture 4" descr="Media Plan">
            <a:extLst>
              <a:ext uri="{FF2B5EF4-FFF2-40B4-BE49-F238E27FC236}">
                <a16:creationId xmlns:a16="http://schemas.microsoft.com/office/drawing/2014/main" id="{A1BFFB68-265B-C155-9FFB-F11F84D3B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94" y="1845426"/>
            <a:ext cx="9829799" cy="4450303"/>
          </a:xfrm>
          <a:prstGeom prst="rect">
            <a:avLst/>
          </a:prstGeom>
        </p:spPr>
      </p:pic>
    </p:spTree>
    <p:extLst>
      <p:ext uri="{BB962C8B-B14F-4D97-AF65-F5344CB8AC3E}">
        <p14:creationId xmlns:p14="http://schemas.microsoft.com/office/powerpoint/2010/main" val="72112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BCA3-8EB1-A1CA-708D-6EDAA379C5E2}"/>
              </a:ext>
            </a:extLst>
          </p:cNvPr>
          <p:cNvSpPr>
            <a:spLocks noGrp="1"/>
          </p:cNvSpPr>
          <p:nvPr>
            <p:ph type="title"/>
          </p:nvPr>
        </p:nvSpPr>
        <p:spPr>
          <a:xfrm>
            <a:off x="876692" y="741391"/>
            <a:ext cx="5479719" cy="1616203"/>
          </a:xfrm>
        </p:spPr>
        <p:txBody>
          <a:bodyPr anchor="b">
            <a:normAutofit/>
          </a:bodyPr>
          <a:lstStyle/>
          <a:p>
            <a:r>
              <a:rPr lang="en-GB" sz="3200" dirty="0"/>
              <a:t>Conclusion</a:t>
            </a:r>
            <a:endParaRPr lang="en-US" sz="3200" dirty="0"/>
          </a:p>
        </p:txBody>
      </p:sp>
      <p:sp>
        <p:nvSpPr>
          <p:cNvPr id="3" name="Content Placeholder 2">
            <a:extLst>
              <a:ext uri="{FF2B5EF4-FFF2-40B4-BE49-F238E27FC236}">
                <a16:creationId xmlns:a16="http://schemas.microsoft.com/office/drawing/2014/main" id="{34DB1656-1D62-7350-B1AF-36003CA002AC}"/>
              </a:ext>
            </a:extLst>
          </p:cNvPr>
          <p:cNvSpPr>
            <a:spLocks noGrp="1"/>
          </p:cNvSpPr>
          <p:nvPr>
            <p:ph idx="1"/>
          </p:nvPr>
        </p:nvSpPr>
        <p:spPr>
          <a:xfrm>
            <a:off x="876692" y="2533475"/>
            <a:ext cx="5479719" cy="3963017"/>
          </a:xfrm>
        </p:spPr>
        <p:txBody>
          <a:bodyPr anchor="t">
            <a:noAutofit/>
          </a:bodyPr>
          <a:lstStyle/>
          <a:p>
            <a:pPr marL="0" indent="0">
              <a:buNone/>
            </a:pPr>
            <a:r>
              <a:rPr lang="en-GB" sz="2000" kern="100" dirty="0">
                <a:effectLst/>
                <a:latin typeface="Aptos" panose="020B0004020202020204" pitchFamily="34" charset="0"/>
                <a:ea typeface="Aptos" panose="020B0004020202020204" pitchFamily="34" charset="0"/>
                <a:cs typeface="Arial" panose="020B0604020202020204" pitchFamily="34" charset="0"/>
              </a:rPr>
              <a:t>Finally, Blueprints are useful to create media references that are specific for your needs. Nevertheless, you need to be creative and trying to add new medium, execution, or creative where and when possible, stay up to date with latest media trends and opportunities in the market.</a:t>
            </a:r>
          </a:p>
          <a:p>
            <a:pPr marL="0" indent="0">
              <a:buNone/>
            </a:pPr>
            <a:r>
              <a:rPr lang="en-GB" sz="2000" kern="100" dirty="0">
                <a:effectLst/>
                <a:latin typeface="Aptos" panose="020B0004020202020204" pitchFamily="34" charset="0"/>
                <a:ea typeface="Aptos" panose="020B0004020202020204" pitchFamily="34" charset="0"/>
                <a:cs typeface="Arial" panose="020B0604020202020204" pitchFamily="34" charset="0"/>
              </a:rPr>
              <a:t>By following these practices, you will always get the best results and be able to optimize your media budget on each campaign.</a:t>
            </a:r>
            <a:endParaRPr lang="en-US" sz="2000" dirty="0"/>
          </a:p>
        </p:txBody>
      </p:sp>
      <p:pic>
        <p:nvPicPr>
          <p:cNvPr id="5" name="Picture 4" descr="Three blank billboard frames">
            <a:extLst>
              <a:ext uri="{FF2B5EF4-FFF2-40B4-BE49-F238E27FC236}">
                <a16:creationId xmlns:a16="http://schemas.microsoft.com/office/drawing/2014/main" id="{A551D575-104B-4E61-EE0B-858E88AAC2FC}"/>
              </a:ext>
            </a:extLst>
          </p:cNvPr>
          <p:cNvPicPr>
            <a:picLocks noChangeAspect="1"/>
          </p:cNvPicPr>
          <p:nvPr/>
        </p:nvPicPr>
        <p:blipFill rotWithShape="1">
          <a:blip r:embed="rId2"/>
          <a:srcRect l="25798" r="26483"/>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People with blueprints">
            <a:extLst>
              <a:ext uri="{FF2B5EF4-FFF2-40B4-BE49-F238E27FC236}">
                <a16:creationId xmlns:a16="http://schemas.microsoft.com/office/drawing/2014/main" id="{08478928-A531-2779-5C44-C678344AE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460" y="1217427"/>
            <a:ext cx="2317898" cy="3476847"/>
          </a:xfrm>
          <a:prstGeom prst="rect">
            <a:avLst/>
          </a:prstGeom>
        </p:spPr>
      </p:pic>
    </p:spTree>
    <p:extLst>
      <p:ext uri="{BB962C8B-B14F-4D97-AF65-F5344CB8AC3E}">
        <p14:creationId xmlns:p14="http://schemas.microsoft.com/office/powerpoint/2010/main" val="216959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976ED-0E88-7A12-E2A9-8FE36879A180}"/>
              </a:ext>
            </a:extLst>
          </p:cNvPr>
          <p:cNvSpPr>
            <a:spLocks noGrp="1"/>
          </p:cNvSpPr>
          <p:nvPr>
            <p:ph type="title"/>
          </p:nvPr>
        </p:nvSpPr>
        <p:spPr>
          <a:xfrm>
            <a:off x="4797501" y="329184"/>
            <a:ext cx="6755626" cy="1783080"/>
          </a:xfrm>
        </p:spPr>
        <p:txBody>
          <a:bodyPr anchor="b">
            <a:normAutofit/>
          </a:bodyPr>
          <a:lstStyle/>
          <a:p>
            <a:r>
              <a:rPr lang="en-US" sz="5400" dirty="0"/>
              <a:t>That’s all </a:t>
            </a:r>
          </a:p>
        </p:txBody>
      </p:sp>
      <p:pic>
        <p:nvPicPr>
          <p:cNvPr id="7" name="Graphic 6" descr="Thumbs up sign outline">
            <a:extLst>
              <a:ext uri="{FF2B5EF4-FFF2-40B4-BE49-F238E27FC236}">
                <a16:creationId xmlns:a16="http://schemas.microsoft.com/office/drawing/2014/main" id="{C9D2F467-3E85-FCBD-20E6-294692A1F6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380" y="0"/>
            <a:ext cx="3907536" cy="3907536"/>
          </a:xfrm>
          <a:prstGeom prst="rect">
            <a:avLst/>
          </a:prstGeom>
        </p:spPr>
      </p:pic>
      <p:sp>
        <p:nvSpPr>
          <p:cNvPr id="2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yellow and blue text">
            <a:extLst>
              <a:ext uri="{FF2B5EF4-FFF2-40B4-BE49-F238E27FC236}">
                <a16:creationId xmlns:a16="http://schemas.microsoft.com/office/drawing/2014/main" id="{F59021FB-715C-86C4-7C60-A7876E9B9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 y="4239976"/>
            <a:ext cx="3995928" cy="1918045"/>
          </a:xfrm>
          <a:prstGeom prst="rect">
            <a:avLst/>
          </a:prstGeom>
        </p:spPr>
      </p:pic>
      <p:sp>
        <p:nvSpPr>
          <p:cNvPr id="3" name="Content Placeholder 2">
            <a:extLst>
              <a:ext uri="{FF2B5EF4-FFF2-40B4-BE49-F238E27FC236}">
                <a16:creationId xmlns:a16="http://schemas.microsoft.com/office/drawing/2014/main" id="{02ABDB40-807A-7929-D885-339ED4AD87D7}"/>
              </a:ext>
            </a:extLst>
          </p:cNvPr>
          <p:cNvSpPr>
            <a:spLocks noGrp="1"/>
          </p:cNvSpPr>
          <p:nvPr>
            <p:ph idx="1"/>
          </p:nvPr>
        </p:nvSpPr>
        <p:spPr>
          <a:xfrm>
            <a:off x="4797494" y="2706624"/>
            <a:ext cx="6755626" cy="3483864"/>
          </a:xfrm>
        </p:spPr>
        <p:txBody>
          <a:bodyPr>
            <a:normAutofit/>
          </a:bodyPr>
          <a:lstStyle/>
          <a:p>
            <a:pPr marL="0" indent="0">
              <a:buNone/>
            </a:pPr>
            <a:r>
              <a:rPr lang="en-US" sz="2200" dirty="0"/>
              <a:t>Contact us for more details and special proposals @</a:t>
            </a:r>
          </a:p>
          <a:p>
            <a:pPr marL="0" indent="0">
              <a:buNone/>
            </a:pPr>
            <a:endParaRPr lang="en-US" sz="2200" dirty="0"/>
          </a:p>
          <a:p>
            <a:pPr marL="0" indent="0">
              <a:buNone/>
            </a:pPr>
            <a:r>
              <a:rPr lang="en-US" sz="2200" dirty="0">
                <a:hlinkClick r:id="rId5"/>
              </a:rPr>
              <a:t>Master@bandermedia.com</a:t>
            </a:r>
            <a:r>
              <a:rPr lang="en-US" sz="2200" dirty="0"/>
              <a:t> </a:t>
            </a:r>
          </a:p>
        </p:txBody>
      </p:sp>
    </p:spTree>
    <p:extLst>
      <p:ext uri="{BB962C8B-B14F-4D97-AF65-F5344CB8AC3E}">
        <p14:creationId xmlns:p14="http://schemas.microsoft.com/office/powerpoint/2010/main" val="78341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logo with yellow and blue text&#10;&#10;Description automatically generated">
            <a:extLst>
              <a:ext uri="{FF2B5EF4-FFF2-40B4-BE49-F238E27FC236}">
                <a16:creationId xmlns:a16="http://schemas.microsoft.com/office/drawing/2014/main" id="{118C4B8B-7DEE-5045-E784-CA2B913666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11783"/>
            <a:ext cx="10905066" cy="5234432"/>
          </a:xfrm>
          <a:prstGeom prst="rect">
            <a:avLst/>
          </a:prstGeom>
        </p:spPr>
      </p:pic>
    </p:spTree>
    <p:extLst>
      <p:ext uri="{BB962C8B-B14F-4D97-AF65-F5344CB8AC3E}">
        <p14:creationId xmlns:p14="http://schemas.microsoft.com/office/powerpoint/2010/main" val="144809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803386D-8EC0-490A-9296-FAFCF1AD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4720EDA-E218-43A9-8817-08F09F4DB6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7" name="Rectangle 26">
            <a:extLst>
              <a:ext uri="{FF2B5EF4-FFF2-40B4-BE49-F238E27FC236}">
                <a16:creationId xmlns:a16="http://schemas.microsoft.com/office/drawing/2014/main" id="{D87C4F29-0DC4-4901-A2FD-7C88889E6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6A781BA-2341-444F-811D-870633C4F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81EC65A7-63E1-B127-986E-27AAFC3F31DB}"/>
              </a:ext>
            </a:extLst>
          </p:cNvPr>
          <p:cNvSpPr>
            <a:spLocks noGrp="1"/>
          </p:cNvSpPr>
          <p:nvPr>
            <p:ph type="title"/>
          </p:nvPr>
        </p:nvSpPr>
        <p:spPr>
          <a:xfrm>
            <a:off x="1191965" y="552810"/>
            <a:ext cx="4804659" cy="2228759"/>
          </a:xfrm>
        </p:spPr>
        <p:txBody>
          <a:bodyPr anchor="b">
            <a:normAutofit/>
          </a:bodyPr>
          <a:lstStyle/>
          <a:p>
            <a:r>
              <a:rPr lang="en-GB" sz="4800"/>
              <a:t>Intro</a:t>
            </a:r>
            <a:endParaRPr lang="en-US" sz="4800"/>
          </a:p>
        </p:txBody>
      </p:sp>
      <p:sp>
        <p:nvSpPr>
          <p:cNvPr id="3" name="Content Placeholder 2">
            <a:extLst>
              <a:ext uri="{FF2B5EF4-FFF2-40B4-BE49-F238E27FC236}">
                <a16:creationId xmlns:a16="http://schemas.microsoft.com/office/drawing/2014/main" id="{E2925AA9-784B-D86A-4801-2EDFC2E34265}"/>
              </a:ext>
            </a:extLst>
          </p:cNvPr>
          <p:cNvSpPr>
            <a:spLocks noGrp="1"/>
          </p:cNvSpPr>
          <p:nvPr>
            <p:ph idx="1"/>
          </p:nvPr>
        </p:nvSpPr>
        <p:spPr>
          <a:xfrm>
            <a:off x="1191965" y="2959729"/>
            <a:ext cx="4804659" cy="3341075"/>
          </a:xfrm>
        </p:spPr>
        <p:txBody>
          <a:bodyPr anchor="t">
            <a:normAutofit fontScale="92500" lnSpcReduction="10000"/>
          </a:bodyPr>
          <a:lstStyle/>
          <a:p>
            <a:pPr marL="0" indent="0">
              <a:buNone/>
            </a:pPr>
            <a:r>
              <a:rPr lang="en-GB" sz="1800" kern="100" dirty="0">
                <a:effectLst/>
                <a:latin typeface="Aptos" panose="020B0004020202020204" pitchFamily="34" charset="0"/>
                <a:ea typeface="Aptos" panose="020B0004020202020204" pitchFamily="34" charset="0"/>
                <a:cs typeface="Arial" panose="020B0604020202020204" pitchFamily="34" charset="0"/>
              </a:rPr>
              <a:t>Whether you are advertising to sell products and services, or to let people know about your business, you will need to create media plans for each campaign. Here is my tip for an easy to follow and effective way to create your media plans.</a:t>
            </a:r>
          </a:p>
          <a:p>
            <a:pPr marL="0" indent="0">
              <a:buNone/>
            </a:pPr>
            <a:r>
              <a:rPr lang="en-GB" sz="1800" kern="100" dirty="0">
                <a:effectLst/>
                <a:latin typeface="Aptos" panose="020B0004020202020204" pitchFamily="34" charset="0"/>
                <a:ea typeface="Aptos" panose="020B0004020202020204" pitchFamily="34" charset="0"/>
                <a:cs typeface="Arial" panose="020B0604020202020204" pitchFamily="34" charset="0"/>
              </a:rPr>
              <a:t>First let us agree that in Social Media and Google Ads all campaigns would fall under three distinct categories, </a:t>
            </a:r>
            <a:r>
              <a:rPr lang="en-GB" sz="1800" b="1" kern="100" dirty="0">
                <a:effectLst/>
                <a:latin typeface="Aptos" panose="020B0004020202020204" pitchFamily="34" charset="0"/>
                <a:ea typeface="Aptos" panose="020B0004020202020204" pitchFamily="34" charset="0"/>
                <a:cs typeface="Arial" panose="020B0604020202020204" pitchFamily="34" charset="0"/>
              </a:rPr>
              <a:t>Awareness, Consideration, and Conversion. </a:t>
            </a:r>
            <a:r>
              <a:rPr lang="en-GB" sz="1800" kern="100" dirty="0">
                <a:effectLst/>
                <a:latin typeface="Aptos" panose="020B0004020202020204" pitchFamily="34" charset="0"/>
                <a:ea typeface="Aptos" panose="020B0004020202020204" pitchFamily="34" charset="0"/>
                <a:cs typeface="Arial" panose="020B0604020202020204" pitchFamily="34" charset="0"/>
              </a:rPr>
              <a:t>However, the </a:t>
            </a:r>
            <a:r>
              <a:rPr lang="en-GB" sz="1800" kern="100" dirty="0">
                <a:latin typeface="Aptos" panose="020B0004020202020204" pitchFamily="34" charset="0"/>
                <a:ea typeface="Aptos" panose="020B0004020202020204" pitchFamily="34" charset="0"/>
                <a:cs typeface="Arial" panose="020B0604020202020204" pitchFamily="34" charset="0"/>
              </a:rPr>
              <a:t>definition and ad manager design changes from one platform to another. For the sake of demonstration, we will use these 3 categories, but each business can change/add to them as they see fit for the needs.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sz="1800" dirty="0"/>
          </a:p>
        </p:txBody>
      </p:sp>
      <p:pic>
        <p:nvPicPr>
          <p:cNvPr id="6" name="Picture 5" descr="A cartoon of people with shopping cart and coins&#10;&#10;Description automatically generated">
            <a:extLst>
              <a:ext uri="{FF2B5EF4-FFF2-40B4-BE49-F238E27FC236}">
                <a16:creationId xmlns:a16="http://schemas.microsoft.com/office/drawing/2014/main" id="{99A6F51E-CD72-6B24-898C-A3F5330DD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062" y="284585"/>
            <a:ext cx="5324764" cy="4166629"/>
          </a:xfrm>
          <a:prstGeom prst="rect">
            <a:avLst/>
          </a:prstGeom>
        </p:spPr>
      </p:pic>
      <p:graphicFrame>
        <p:nvGraphicFramePr>
          <p:cNvPr id="5" name="Table 4">
            <a:extLst>
              <a:ext uri="{FF2B5EF4-FFF2-40B4-BE49-F238E27FC236}">
                <a16:creationId xmlns:a16="http://schemas.microsoft.com/office/drawing/2014/main" id="{AF7C8A10-6ED8-DA20-F84E-42E8D3C3F3F7}"/>
              </a:ext>
            </a:extLst>
          </p:cNvPr>
          <p:cNvGraphicFramePr>
            <a:graphicFrameLocks noGrp="1"/>
          </p:cNvGraphicFramePr>
          <p:nvPr>
            <p:extLst>
              <p:ext uri="{D42A27DB-BD31-4B8C-83A1-F6EECF244321}">
                <p14:modId xmlns:p14="http://schemas.microsoft.com/office/powerpoint/2010/main" val="2347606397"/>
              </p:ext>
            </p:extLst>
          </p:nvPr>
        </p:nvGraphicFramePr>
        <p:xfrm>
          <a:off x="6381684" y="4792503"/>
          <a:ext cx="5093142" cy="616140"/>
        </p:xfrm>
        <a:graphic>
          <a:graphicData uri="http://schemas.openxmlformats.org/drawingml/2006/table">
            <a:tbl>
              <a:tblPr firstRow="1" firstCol="1" bandRow="1">
                <a:noFill/>
              </a:tblPr>
              <a:tblGrid>
                <a:gridCol w="1557383">
                  <a:extLst>
                    <a:ext uri="{9D8B030D-6E8A-4147-A177-3AD203B41FA5}">
                      <a16:colId xmlns:a16="http://schemas.microsoft.com/office/drawing/2014/main" val="333566267"/>
                    </a:ext>
                  </a:extLst>
                </a:gridCol>
                <a:gridCol w="1929161">
                  <a:extLst>
                    <a:ext uri="{9D8B030D-6E8A-4147-A177-3AD203B41FA5}">
                      <a16:colId xmlns:a16="http://schemas.microsoft.com/office/drawing/2014/main" val="2449517038"/>
                    </a:ext>
                  </a:extLst>
                </a:gridCol>
                <a:gridCol w="1606598">
                  <a:extLst>
                    <a:ext uri="{9D8B030D-6E8A-4147-A177-3AD203B41FA5}">
                      <a16:colId xmlns:a16="http://schemas.microsoft.com/office/drawing/2014/main" val="727209475"/>
                    </a:ext>
                  </a:extLst>
                </a:gridCol>
              </a:tblGrid>
              <a:tr h="616140">
                <a:tc>
                  <a:txBody>
                    <a:bodyPr/>
                    <a:lstStyle/>
                    <a:p>
                      <a:pPr>
                        <a:lnSpc>
                          <a:spcPct val="107000"/>
                        </a:lnSpc>
                        <a:spcAft>
                          <a:spcPts val="800"/>
                        </a:spcAft>
                      </a:pPr>
                      <a:r>
                        <a:rPr lang="en-GB" sz="2000" b="1" kern="100" cap="none" spc="0">
                          <a:solidFill>
                            <a:schemeClr val="bg1"/>
                          </a:solidFill>
                          <a:effectLst/>
                          <a:latin typeface="Aptos" panose="020B0004020202020204" pitchFamily="34" charset="0"/>
                          <a:ea typeface="Aptos" panose="020B0004020202020204" pitchFamily="34" charset="0"/>
                          <a:cs typeface="Arial" panose="020B0604020202020204" pitchFamily="34" charset="0"/>
                        </a:rPr>
                        <a:t>Awareness</a:t>
                      </a:r>
                      <a:endParaRPr lang="en-US" sz="2000" b="1" kern="100" cap="none" spc="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91882" marR="65629" marT="131259" marB="13125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800"/>
                        </a:spcAft>
                      </a:pPr>
                      <a:r>
                        <a:rPr lang="en-GB" sz="2000" b="1" kern="100" cap="none" spc="0">
                          <a:solidFill>
                            <a:schemeClr val="bg1"/>
                          </a:solidFill>
                          <a:effectLst/>
                          <a:latin typeface="Aptos" panose="020B0004020202020204" pitchFamily="34" charset="0"/>
                          <a:ea typeface="Aptos" panose="020B0004020202020204" pitchFamily="34" charset="0"/>
                          <a:cs typeface="Arial" panose="020B0604020202020204" pitchFamily="34" charset="0"/>
                        </a:rPr>
                        <a:t>Consideration</a:t>
                      </a:r>
                      <a:endParaRPr lang="en-US" sz="2000" b="1" kern="100" cap="none" spc="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91882" marR="65629" marT="131259" marB="131259"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800"/>
                        </a:spcAft>
                      </a:pPr>
                      <a:r>
                        <a:rPr lang="en-GB" sz="2000" b="1" kern="100" cap="none" spc="0">
                          <a:solidFill>
                            <a:schemeClr val="bg1"/>
                          </a:solidFill>
                          <a:effectLst/>
                          <a:latin typeface="Aptos" panose="020B0004020202020204" pitchFamily="34" charset="0"/>
                          <a:ea typeface="Aptos" panose="020B0004020202020204" pitchFamily="34" charset="0"/>
                          <a:cs typeface="Arial" panose="020B0604020202020204" pitchFamily="34" charset="0"/>
                        </a:rPr>
                        <a:t>Conversion</a:t>
                      </a:r>
                      <a:endParaRPr lang="en-US" sz="2000" b="1" kern="100" cap="none" spc="0">
                        <a:solidFill>
                          <a:schemeClr val="bg1"/>
                        </a:solidFill>
                        <a:effectLst/>
                        <a:latin typeface="Aptos" panose="020B0004020202020204" pitchFamily="34" charset="0"/>
                        <a:ea typeface="Aptos" panose="020B0004020202020204" pitchFamily="34" charset="0"/>
                        <a:cs typeface="Arial" panose="020B0604020202020204" pitchFamily="34" charset="0"/>
                      </a:endParaRPr>
                    </a:p>
                  </a:txBody>
                  <a:tcPr marL="91882" marR="65629" marT="131259" marB="131259"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051072801"/>
                  </a:ext>
                </a:extLst>
              </a:tr>
            </a:tbl>
          </a:graphicData>
        </a:graphic>
      </p:graphicFrame>
    </p:spTree>
    <p:extLst>
      <p:ext uri="{BB962C8B-B14F-4D97-AF65-F5344CB8AC3E}">
        <p14:creationId xmlns:p14="http://schemas.microsoft.com/office/powerpoint/2010/main" val="57895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ABA08-DABF-A2A9-1BD6-4D5CB3FE1CE6}"/>
              </a:ext>
            </a:extLst>
          </p:cNvPr>
          <p:cNvSpPr>
            <a:spLocks noGrp="1"/>
          </p:cNvSpPr>
          <p:nvPr>
            <p:ph type="title"/>
          </p:nvPr>
        </p:nvSpPr>
        <p:spPr>
          <a:xfrm>
            <a:off x="761802" y="350196"/>
            <a:ext cx="5027625" cy="1624520"/>
          </a:xfrm>
        </p:spPr>
        <p:txBody>
          <a:bodyPr anchor="ctr">
            <a:normAutofit/>
          </a:bodyPr>
          <a:lstStyle/>
          <a:p>
            <a:r>
              <a:rPr lang="en-GB" sz="4000" dirty="0"/>
              <a:t>Awareness Campaigns</a:t>
            </a:r>
            <a:endParaRPr lang="en-US" sz="4000" dirty="0"/>
          </a:p>
        </p:txBody>
      </p:sp>
      <p:sp>
        <p:nvSpPr>
          <p:cNvPr id="3" name="Content Placeholder 2">
            <a:extLst>
              <a:ext uri="{FF2B5EF4-FFF2-40B4-BE49-F238E27FC236}">
                <a16:creationId xmlns:a16="http://schemas.microsoft.com/office/drawing/2014/main" id="{F434FB33-725F-F884-10B3-F102D099CA6E}"/>
              </a:ext>
            </a:extLst>
          </p:cNvPr>
          <p:cNvSpPr>
            <a:spLocks noGrp="1"/>
          </p:cNvSpPr>
          <p:nvPr>
            <p:ph idx="1"/>
          </p:nvPr>
        </p:nvSpPr>
        <p:spPr>
          <a:xfrm>
            <a:off x="761802" y="2743200"/>
            <a:ext cx="4646905" cy="3613149"/>
          </a:xfrm>
        </p:spPr>
        <p:txBody>
          <a:bodyPr anchor="ctr">
            <a:normAutofit/>
          </a:bodyPr>
          <a:lstStyle/>
          <a:p>
            <a:pPr marL="0" indent="0">
              <a:buNone/>
            </a:pPr>
            <a:r>
              <a:rPr lang="en-GB" sz="2000" kern="100">
                <a:effectLst/>
                <a:latin typeface="Aptos" panose="020B0004020202020204" pitchFamily="34" charset="0"/>
                <a:ea typeface="Aptos" panose="020B0004020202020204" pitchFamily="34" charset="0"/>
                <a:cs typeface="Arial" panose="020B0604020202020204" pitchFamily="34" charset="0"/>
              </a:rPr>
              <a:t>Awareness campaigns with the goal of Reach and Frequency are to create a brand or product awareness among our target audience. This is an effective way to introduce a new brand or product and service, or to make an announcement and to get new followers.</a:t>
            </a:r>
            <a:endParaRPr lang="en-US" sz="2000" kern="10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sz="2000"/>
          </a:p>
        </p:txBody>
      </p:sp>
      <p:pic>
        <p:nvPicPr>
          <p:cNvPr id="5" name="Picture 4" descr="Light bulb on yellow background with sketched light beams and cord">
            <a:extLst>
              <a:ext uri="{FF2B5EF4-FFF2-40B4-BE49-F238E27FC236}">
                <a16:creationId xmlns:a16="http://schemas.microsoft.com/office/drawing/2014/main" id="{C5FA73C6-43B7-5E22-67D1-A54204AA55AA}"/>
              </a:ext>
            </a:extLst>
          </p:cNvPr>
          <p:cNvPicPr>
            <a:picLocks noChangeAspect="1"/>
          </p:cNvPicPr>
          <p:nvPr/>
        </p:nvPicPr>
        <p:blipFill rotWithShape="1">
          <a:blip r:embed="rId2"/>
          <a:srcRect l="44765" r="507"/>
          <a:stretch/>
        </p:blipFill>
        <p:spPr>
          <a:xfrm>
            <a:off x="6096000" y="1"/>
            <a:ext cx="6102825" cy="6858000"/>
          </a:xfrm>
          <a:prstGeom prst="rect">
            <a:avLst/>
          </a:prstGeom>
        </p:spPr>
      </p:pic>
    </p:spTree>
    <p:extLst>
      <p:ext uri="{BB962C8B-B14F-4D97-AF65-F5344CB8AC3E}">
        <p14:creationId xmlns:p14="http://schemas.microsoft.com/office/powerpoint/2010/main" val="3990435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26A03D-2FE0-E874-ECE0-5EB8CAE811F0}"/>
              </a:ext>
            </a:extLst>
          </p:cNvPr>
          <p:cNvSpPr>
            <a:spLocks noGrp="1"/>
          </p:cNvSpPr>
          <p:nvPr>
            <p:ph type="title"/>
          </p:nvPr>
        </p:nvSpPr>
        <p:spPr>
          <a:xfrm>
            <a:off x="761800" y="762001"/>
            <a:ext cx="5761274" cy="1708242"/>
          </a:xfrm>
        </p:spPr>
        <p:txBody>
          <a:bodyPr anchor="ctr">
            <a:normAutofit/>
          </a:bodyPr>
          <a:lstStyle/>
          <a:p>
            <a:r>
              <a:rPr lang="en-GB" sz="4000" dirty="0"/>
              <a:t>Consideration Campaigns</a:t>
            </a:r>
            <a:endParaRPr lang="en-US" sz="4000" dirty="0"/>
          </a:p>
        </p:txBody>
      </p:sp>
      <p:sp>
        <p:nvSpPr>
          <p:cNvPr id="3" name="Content Placeholder 2">
            <a:extLst>
              <a:ext uri="{FF2B5EF4-FFF2-40B4-BE49-F238E27FC236}">
                <a16:creationId xmlns:a16="http://schemas.microsoft.com/office/drawing/2014/main" id="{1B7F962F-3830-7E30-DD55-0DBA2323933B}"/>
              </a:ext>
            </a:extLst>
          </p:cNvPr>
          <p:cNvSpPr>
            <a:spLocks noGrp="1"/>
          </p:cNvSpPr>
          <p:nvPr>
            <p:ph idx="1"/>
          </p:nvPr>
        </p:nvSpPr>
        <p:spPr>
          <a:xfrm>
            <a:off x="761800" y="2470244"/>
            <a:ext cx="5334197" cy="3769835"/>
          </a:xfrm>
        </p:spPr>
        <p:txBody>
          <a:bodyPr anchor="ctr">
            <a:normAutofit/>
          </a:bodyPr>
          <a:lstStyle/>
          <a:p>
            <a:pPr marL="0" indent="0">
              <a:buNone/>
            </a:pPr>
            <a:r>
              <a:rPr lang="en-GB" sz="1900" kern="100" dirty="0">
                <a:effectLst/>
                <a:latin typeface="Aptos" panose="020B0004020202020204" pitchFamily="34" charset="0"/>
                <a:ea typeface="Aptos" panose="020B0004020202020204" pitchFamily="34" charset="0"/>
                <a:cs typeface="Arial" panose="020B0604020202020204" pitchFamily="34" charset="0"/>
              </a:rPr>
              <a:t>Consideration </a:t>
            </a:r>
            <a:r>
              <a:rPr lang="en-GB" sz="1800" dirty="0">
                <a:effectLst/>
                <a:latin typeface="Aptos" panose="020B0004020202020204" pitchFamily="34" charset="0"/>
                <a:ea typeface="Aptos" panose="020B0004020202020204" pitchFamily="34" charset="0"/>
                <a:cs typeface="Arial" panose="020B0604020202020204" pitchFamily="34" charset="0"/>
              </a:rPr>
              <a:t>campaigns are usually a follow up campaign, especially on social media, and we also see it in Teaser campaigns on TV &amp; OOH. The goal of these campaigns is to encourage your existing and potential customers to engage with your brand and service in specific ways, such as, sharing, liking, and commenting on your social posts, and to engage the community in a dialogue discussing your message. This will help keep your customers update to date with you, appreciating your business and services, and potentially encouraging further actions like sales and registrations.</a:t>
            </a:r>
            <a:endParaRPr lang="en-US" sz="1900" dirty="0"/>
          </a:p>
        </p:txBody>
      </p:sp>
      <p:pic>
        <p:nvPicPr>
          <p:cNvPr id="5" name="Picture 4" descr="Large skydiving group mid-air">
            <a:extLst>
              <a:ext uri="{FF2B5EF4-FFF2-40B4-BE49-F238E27FC236}">
                <a16:creationId xmlns:a16="http://schemas.microsoft.com/office/drawing/2014/main" id="{363B4B03-1071-B0DB-DB9F-D24FF5FCBDEC}"/>
              </a:ext>
            </a:extLst>
          </p:cNvPr>
          <p:cNvPicPr>
            <a:picLocks noChangeAspect="1"/>
          </p:cNvPicPr>
          <p:nvPr/>
        </p:nvPicPr>
        <p:blipFill rotWithShape="1">
          <a:blip r:embed="rId2"/>
          <a:srcRect l="24763" r="23595"/>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521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C206-D740-4E4B-8BC5-56C72112D2C5}"/>
              </a:ext>
            </a:extLst>
          </p:cNvPr>
          <p:cNvSpPr>
            <a:spLocks noGrp="1"/>
          </p:cNvSpPr>
          <p:nvPr>
            <p:ph type="title"/>
          </p:nvPr>
        </p:nvSpPr>
        <p:spPr>
          <a:xfrm>
            <a:off x="876693" y="741391"/>
            <a:ext cx="4355265" cy="1616203"/>
          </a:xfrm>
        </p:spPr>
        <p:txBody>
          <a:bodyPr anchor="b">
            <a:normAutofit/>
          </a:bodyPr>
          <a:lstStyle/>
          <a:p>
            <a:r>
              <a:rPr lang="en-GB" sz="3200"/>
              <a:t>Conversion Campaigns</a:t>
            </a:r>
            <a:endParaRPr lang="en-US" sz="3200"/>
          </a:p>
        </p:txBody>
      </p:sp>
      <p:sp>
        <p:nvSpPr>
          <p:cNvPr id="3" name="Content Placeholder 2">
            <a:extLst>
              <a:ext uri="{FF2B5EF4-FFF2-40B4-BE49-F238E27FC236}">
                <a16:creationId xmlns:a16="http://schemas.microsoft.com/office/drawing/2014/main" id="{1200A05D-8FB6-8344-43D6-7D6C2465208C}"/>
              </a:ext>
            </a:extLst>
          </p:cNvPr>
          <p:cNvSpPr>
            <a:spLocks noGrp="1"/>
          </p:cNvSpPr>
          <p:nvPr>
            <p:ph idx="1"/>
          </p:nvPr>
        </p:nvSpPr>
        <p:spPr>
          <a:xfrm>
            <a:off x="876692" y="2533476"/>
            <a:ext cx="4355265" cy="3447832"/>
          </a:xfrm>
        </p:spPr>
        <p:txBody>
          <a:bodyPr anchor="t">
            <a:normAutofit/>
          </a:bodyPr>
          <a:lstStyle/>
          <a:p>
            <a:pPr marL="0" indent="0">
              <a:buNone/>
            </a:pPr>
            <a:r>
              <a:rPr lang="en-GB" sz="2000" kern="100" dirty="0">
                <a:effectLst/>
                <a:latin typeface="Aptos" panose="020B0004020202020204" pitchFamily="34" charset="0"/>
                <a:ea typeface="Aptos" panose="020B0004020202020204" pitchFamily="34" charset="0"/>
                <a:cs typeface="Arial" panose="020B0604020202020204" pitchFamily="34" charset="0"/>
              </a:rPr>
              <a:t>The conversion type of campaigns is purely transactional based. The campaign setup especially on the targeting mechanism and content design/details is to help the business achieve business results, such as sales, registration, app downloads, and subscriptions.</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sz="2000" dirty="0"/>
          </a:p>
        </p:txBody>
      </p:sp>
      <p:pic>
        <p:nvPicPr>
          <p:cNvPr id="5" name="Picture 4" descr="Antique cash register keys">
            <a:extLst>
              <a:ext uri="{FF2B5EF4-FFF2-40B4-BE49-F238E27FC236}">
                <a16:creationId xmlns:a16="http://schemas.microsoft.com/office/drawing/2014/main" id="{DB9D9D23-6B9E-BFA6-DDCE-C13A2BA736FD}"/>
              </a:ext>
            </a:extLst>
          </p:cNvPr>
          <p:cNvPicPr>
            <a:picLocks noChangeAspect="1"/>
          </p:cNvPicPr>
          <p:nvPr/>
        </p:nvPicPr>
        <p:blipFill rotWithShape="1">
          <a:blip r:embed="rId2"/>
          <a:srcRect l="18763" r="22126"/>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21" name="Graphic 20">
            <a:extLst>
              <a:ext uri="{FF2B5EF4-FFF2-40B4-BE49-F238E27FC236}">
                <a16:creationId xmlns:a16="http://schemas.microsoft.com/office/drawing/2014/main" id="{20EB189D-054A-C095-ED50-1DAB2ECC0850}"/>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rcRect l="21875" r="218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8550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58B52-7976-0175-F03E-68057D0D2802}"/>
              </a:ext>
            </a:extLst>
          </p:cNvPr>
          <p:cNvSpPr>
            <a:spLocks noGrp="1"/>
          </p:cNvSpPr>
          <p:nvPr>
            <p:ph type="title"/>
          </p:nvPr>
        </p:nvSpPr>
        <p:spPr>
          <a:xfrm>
            <a:off x="6803409" y="762001"/>
            <a:ext cx="4156512" cy="1708244"/>
          </a:xfrm>
        </p:spPr>
        <p:txBody>
          <a:bodyPr anchor="ctr">
            <a:normAutofit/>
          </a:bodyPr>
          <a:lstStyle/>
          <a:p>
            <a:r>
              <a:rPr lang="en-GB" sz="4000"/>
              <a:t>Business Needs</a:t>
            </a:r>
            <a:endParaRPr lang="en-US" sz="4000"/>
          </a:p>
        </p:txBody>
      </p:sp>
      <p:pic>
        <p:nvPicPr>
          <p:cNvPr id="5" name="Picture 4" descr="Rolls of blueprints">
            <a:extLst>
              <a:ext uri="{FF2B5EF4-FFF2-40B4-BE49-F238E27FC236}">
                <a16:creationId xmlns:a16="http://schemas.microsoft.com/office/drawing/2014/main" id="{E37C8C35-21E1-327A-4406-75C5293BD118}"/>
              </a:ext>
            </a:extLst>
          </p:cNvPr>
          <p:cNvPicPr>
            <a:picLocks noChangeAspect="1"/>
          </p:cNvPicPr>
          <p:nvPr/>
        </p:nvPicPr>
        <p:blipFill rotWithShape="1">
          <a:blip r:embed="rId2"/>
          <a:srcRect l="40667" r="-2" b="-2"/>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EAEEA5BE-B13F-EF53-0B7B-DCA35B83620B}"/>
              </a:ext>
            </a:extLst>
          </p:cNvPr>
          <p:cNvSpPr>
            <a:spLocks noGrp="1"/>
          </p:cNvSpPr>
          <p:nvPr>
            <p:ph idx="1"/>
          </p:nvPr>
        </p:nvSpPr>
        <p:spPr>
          <a:xfrm>
            <a:off x="6803409" y="2470245"/>
            <a:ext cx="4156512" cy="3769835"/>
          </a:xfrm>
        </p:spPr>
        <p:txBody>
          <a:bodyPr anchor="ctr">
            <a:normAutofit/>
          </a:bodyPr>
          <a:lstStyle/>
          <a:p>
            <a:pPr marL="0" indent="0">
              <a:spcAft>
                <a:spcPts val="800"/>
              </a:spcAft>
              <a:buNone/>
            </a:pPr>
            <a:r>
              <a:rPr lang="en-GB" sz="1700" kern="100" dirty="0">
                <a:effectLst/>
                <a:latin typeface="Aptos" panose="020B0004020202020204" pitchFamily="34" charset="0"/>
                <a:ea typeface="Aptos" panose="020B0004020202020204" pitchFamily="34" charset="0"/>
                <a:cs typeface="Arial" panose="020B0604020202020204" pitchFamily="34" charset="0"/>
              </a:rPr>
              <a:t>Second, we tend to sell more than one product and service, and we do add new ones every now and then. This means that we will eventually have to launch multiple advertising campaigns with different objectives. </a:t>
            </a:r>
            <a:endParaRPr lang="en-US" sz="1700" kern="100" dirty="0">
              <a:latin typeface="Aptos" panose="020B0004020202020204" pitchFamily="34" charset="0"/>
              <a:ea typeface="Aptos" panose="020B0004020202020204" pitchFamily="34" charset="0"/>
              <a:cs typeface="Arial" panose="020B0604020202020204" pitchFamily="34" charset="0"/>
            </a:endParaRPr>
          </a:p>
          <a:p>
            <a:pPr marL="0" indent="0">
              <a:spcAft>
                <a:spcPts val="800"/>
              </a:spcAft>
              <a:buNone/>
            </a:pPr>
            <a:r>
              <a:rPr lang="en-GB" sz="1700" kern="100" dirty="0">
                <a:effectLst/>
                <a:latin typeface="Aptos" panose="020B0004020202020204" pitchFamily="34" charset="0"/>
                <a:ea typeface="Aptos" panose="020B0004020202020204" pitchFamily="34" charset="0"/>
                <a:cs typeface="Arial" panose="020B0604020202020204" pitchFamily="34" charset="0"/>
              </a:rPr>
              <a:t>Therefore, it is extremely helpful and cost effective to have our unique references that suits our business, to minimize the trial-and-error situations, and to make the creation of media plans process smoother and quicker. Let us call this our own </a:t>
            </a:r>
            <a:r>
              <a:rPr lang="en-GB" sz="1700" b="1" kern="100" dirty="0">
                <a:effectLst/>
                <a:highlight>
                  <a:srgbClr val="00FFFF"/>
                </a:highlight>
                <a:latin typeface="Aptos" panose="020B0004020202020204" pitchFamily="34" charset="0"/>
                <a:ea typeface="Aptos" panose="020B0004020202020204" pitchFamily="34" charset="0"/>
                <a:cs typeface="Arial" panose="020B0604020202020204" pitchFamily="34" charset="0"/>
              </a:rPr>
              <a:t>Blueprints</a:t>
            </a:r>
            <a:r>
              <a:rPr lang="en-GB" sz="1700" kern="100" dirty="0">
                <a:effectLst/>
                <a:latin typeface="Aptos" panose="020B0004020202020204" pitchFamily="34" charset="0"/>
                <a:ea typeface="Aptos" panose="020B0004020202020204" pitchFamily="34" charset="0"/>
                <a:cs typeface="Arial" panose="020B0604020202020204" pitchFamily="34" charset="0"/>
              </a:rPr>
              <a:t>.</a:t>
            </a:r>
            <a:endParaRPr lang="en-US" sz="17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sz="1700" dirty="0"/>
          </a:p>
        </p:txBody>
      </p:sp>
    </p:spTree>
    <p:extLst>
      <p:ext uri="{BB962C8B-B14F-4D97-AF65-F5344CB8AC3E}">
        <p14:creationId xmlns:p14="http://schemas.microsoft.com/office/powerpoint/2010/main" val="3262330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1E7593-6EBC-A229-503D-2B1CACAA2EC9}"/>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The ideal Blueprints Model</a:t>
            </a:r>
            <a:endParaRPr lang="en-US" sz="4000">
              <a:solidFill>
                <a:srgbClr val="FFFFFF"/>
              </a:solidFill>
            </a:endParaRPr>
          </a:p>
        </p:txBody>
      </p:sp>
      <p:sp>
        <p:nvSpPr>
          <p:cNvPr id="3" name="Content Placeholder 2">
            <a:extLst>
              <a:ext uri="{FF2B5EF4-FFF2-40B4-BE49-F238E27FC236}">
                <a16:creationId xmlns:a16="http://schemas.microsoft.com/office/drawing/2014/main" id="{1E023D7A-EBB9-2097-7A5A-55BFBDB525F9}"/>
              </a:ext>
            </a:extLst>
          </p:cNvPr>
          <p:cNvSpPr>
            <a:spLocks/>
          </p:cNvSpPr>
          <p:nvPr/>
        </p:nvSpPr>
        <p:spPr>
          <a:xfrm>
            <a:off x="4624302" y="1430289"/>
            <a:ext cx="6981220" cy="1796692"/>
          </a:xfrm>
          <a:prstGeom prst="rect">
            <a:avLst/>
          </a:prstGeom>
        </p:spPr>
        <p:txBody>
          <a:bodyPr/>
          <a:lstStyle/>
          <a:p>
            <a:pPr marL="285750" indent="-285750" defTabSz="576072">
              <a:lnSpc>
                <a:spcPct val="107000"/>
              </a:lnSpc>
              <a:spcAft>
                <a:spcPts val="504"/>
              </a:spcAft>
              <a:buFont typeface="Wingdings" panose="05000000000000000000" pitchFamily="2" charset="2"/>
              <a:buChar char="ü"/>
            </a:pPr>
            <a:r>
              <a:rPr lang="en-GB" sz="2000" kern="100" dirty="0">
                <a:solidFill>
                  <a:schemeClr val="tx1"/>
                </a:solidFill>
                <a:latin typeface="Aptos" panose="020B0004020202020204" pitchFamily="34" charset="0"/>
                <a:ea typeface="+mn-ea"/>
                <a:cs typeface="Arial" panose="020B0604020202020204" pitchFamily="34" charset="0"/>
              </a:rPr>
              <a:t>The following blueprint’s model is highly effective to use no matter what type of business you are in and for all types of campaigns you need to launch.</a:t>
            </a:r>
          </a:p>
          <a:p>
            <a:pPr marL="285750" indent="-285750" defTabSz="576072">
              <a:lnSpc>
                <a:spcPct val="107000"/>
              </a:lnSpc>
              <a:spcAft>
                <a:spcPts val="504"/>
              </a:spcAft>
              <a:buFont typeface="Wingdings" panose="05000000000000000000" pitchFamily="2" charset="2"/>
              <a:buChar char="ü"/>
            </a:pPr>
            <a:r>
              <a:rPr lang="en-GB" sz="2000" kern="100" dirty="0">
                <a:latin typeface="Aptos" panose="020B0004020202020204" pitchFamily="34" charset="0"/>
                <a:cs typeface="Arial" panose="020B0604020202020204" pitchFamily="34" charset="0"/>
              </a:rPr>
              <a:t>It allows you to add new brands and services while maintaining the same media deliverables that you define.</a:t>
            </a:r>
            <a:endParaRPr lang="en-US" sz="2000" dirty="0"/>
          </a:p>
        </p:txBody>
      </p:sp>
      <p:graphicFrame>
        <p:nvGraphicFramePr>
          <p:cNvPr id="4" name="Table 3">
            <a:extLst>
              <a:ext uri="{FF2B5EF4-FFF2-40B4-BE49-F238E27FC236}">
                <a16:creationId xmlns:a16="http://schemas.microsoft.com/office/drawing/2014/main" id="{C8792750-2DED-CFFD-043C-DE20CAE2FEC8}"/>
              </a:ext>
            </a:extLst>
          </p:cNvPr>
          <p:cNvGraphicFramePr>
            <a:graphicFrameLocks noGrp="1"/>
          </p:cNvGraphicFramePr>
          <p:nvPr>
            <p:extLst>
              <p:ext uri="{D42A27DB-BD31-4B8C-83A1-F6EECF244321}">
                <p14:modId xmlns:p14="http://schemas.microsoft.com/office/powerpoint/2010/main" val="939682373"/>
              </p:ext>
            </p:extLst>
          </p:nvPr>
        </p:nvGraphicFramePr>
        <p:xfrm>
          <a:off x="6041420" y="3483918"/>
          <a:ext cx="4841000" cy="504673"/>
        </p:xfrm>
        <a:graphic>
          <a:graphicData uri="http://schemas.openxmlformats.org/drawingml/2006/table">
            <a:tbl>
              <a:tblPr firstRow="1" firstCol="1" bandRow="1">
                <a:tableStyleId>{35758FB7-9AC5-4552-8A53-C91805E547FA}</a:tableStyleId>
              </a:tblPr>
              <a:tblGrid>
                <a:gridCol w="1209797">
                  <a:extLst>
                    <a:ext uri="{9D8B030D-6E8A-4147-A177-3AD203B41FA5}">
                      <a16:colId xmlns:a16="http://schemas.microsoft.com/office/drawing/2014/main" val="847702852"/>
                    </a:ext>
                  </a:extLst>
                </a:gridCol>
                <a:gridCol w="1209797">
                  <a:extLst>
                    <a:ext uri="{9D8B030D-6E8A-4147-A177-3AD203B41FA5}">
                      <a16:colId xmlns:a16="http://schemas.microsoft.com/office/drawing/2014/main" val="4241362941"/>
                    </a:ext>
                  </a:extLst>
                </a:gridCol>
                <a:gridCol w="1210703">
                  <a:extLst>
                    <a:ext uri="{9D8B030D-6E8A-4147-A177-3AD203B41FA5}">
                      <a16:colId xmlns:a16="http://schemas.microsoft.com/office/drawing/2014/main" val="2228292172"/>
                    </a:ext>
                  </a:extLst>
                </a:gridCol>
                <a:gridCol w="1210703">
                  <a:extLst>
                    <a:ext uri="{9D8B030D-6E8A-4147-A177-3AD203B41FA5}">
                      <a16:colId xmlns:a16="http://schemas.microsoft.com/office/drawing/2014/main" val="3374099573"/>
                    </a:ext>
                  </a:extLst>
                </a:gridCol>
              </a:tblGrid>
              <a:tr h="504673">
                <a:tc>
                  <a:txBody>
                    <a:bodyPr/>
                    <a:lstStyle/>
                    <a:p>
                      <a:pPr algn="ctr">
                        <a:lnSpc>
                          <a:spcPct val="107000"/>
                        </a:lnSpc>
                        <a:spcAft>
                          <a:spcPts val="800"/>
                        </a:spcAft>
                      </a:pPr>
                      <a:r>
                        <a:rPr lang="en-GB" sz="1500" kern="100">
                          <a:effectLst/>
                        </a:rPr>
                        <a:t>New Brand</a:t>
                      </a:r>
                      <a:endParaRPr lang="en-US" sz="15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500" kern="100">
                          <a:effectLst/>
                        </a:rPr>
                        <a:t>Existing Brand</a:t>
                      </a:r>
                      <a:endParaRPr lang="en-US" sz="15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500" kern="100">
                          <a:effectLst/>
                        </a:rPr>
                        <a:t>New Product</a:t>
                      </a:r>
                      <a:endParaRPr lang="en-US" sz="15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500" kern="100" dirty="0">
                          <a:effectLst/>
                        </a:rPr>
                        <a:t>Existing Product</a:t>
                      </a:r>
                      <a:endParaRPr lang="en-US" sz="15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26102953"/>
                  </a:ext>
                </a:extLst>
              </a:tr>
            </a:tbl>
          </a:graphicData>
        </a:graphic>
      </p:graphicFrame>
      <p:graphicFrame>
        <p:nvGraphicFramePr>
          <p:cNvPr id="6" name="Table 5">
            <a:extLst>
              <a:ext uri="{FF2B5EF4-FFF2-40B4-BE49-F238E27FC236}">
                <a16:creationId xmlns:a16="http://schemas.microsoft.com/office/drawing/2014/main" id="{F00C79F6-EEA1-7949-BFC4-85A76DF0439D}"/>
              </a:ext>
            </a:extLst>
          </p:cNvPr>
          <p:cNvGraphicFramePr>
            <a:graphicFrameLocks noGrp="1"/>
          </p:cNvGraphicFramePr>
          <p:nvPr>
            <p:extLst>
              <p:ext uri="{D42A27DB-BD31-4B8C-83A1-F6EECF244321}">
                <p14:modId xmlns:p14="http://schemas.microsoft.com/office/powerpoint/2010/main" val="1840246055"/>
              </p:ext>
            </p:extLst>
          </p:nvPr>
        </p:nvGraphicFramePr>
        <p:xfrm>
          <a:off x="4600707" y="3988592"/>
          <a:ext cx="1386840" cy="2381885"/>
        </p:xfrm>
        <a:graphic>
          <a:graphicData uri="http://schemas.openxmlformats.org/drawingml/2006/table">
            <a:tbl>
              <a:tblPr firstRow="1" firstCol="1" bandRow="1">
                <a:tableStyleId>{775DCB02-9BB8-47FD-8907-85C794F793BA}</a:tableStyleId>
              </a:tblPr>
              <a:tblGrid>
                <a:gridCol w="1386840">
                  <a:extLst>
                    <a:ext uri="{9D8B030D-6E8A-4147-A177-3AD203B41FA5}">
                      <a16:colId xmlns:a16="http://schemas.microsoft.com/office/drawing/2014/main" val="845633052"/>
                    </a:ext>
                  </a:extLst>
                </a:gridCol>
              </a:tblGrid>
              <a:tr h="798830">
                <a:tc>
                  <a:txBody>
                    <a:bodyPr/>
                    <a:lstStyle/>
                    <a:p>
                      <a:pPr algn="ctr">
                        <a:lnSpc>
                          <a:spcPct val="107000"/>
                        </a:lnSpc>
                        <a:spcAft>
                          <a:spcPts val="800"/>
                        </a:spcAft>
                      </a:pPr>
                      <a:r>
                        <a:rPr lang="en-GB" sz="1500" b="0" kern="100" cap="none" spc="0" dirty="0">
                          <a:ln w="0"/>
                          <a:solidFill>
                            <a:schemeClr val="tx1"/>
                          </a:solidFill>
                          <a:effectLst>
                            <a:outerShdw blurRad="38100" dist="19050" dir="2700000" algn="tl" rotWithShape="0">
                              <a:schemeClr val="dk1">
                                <a:alpha val="40000"/>
                              </a:schemeClr>
                            </a:outerShdw>
                          </a:effectLst>
                        </a:rPr>
                        <a:t>Small Campaign</a:t>
                      </a:r>
                      <a:endParaRPr lang="en-US" sz="1500" b="0" kern="100" cap="none" spc="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27398185"/>
                  </a:ext>
                </a:extLst>
              </a:tr>
              <a:tr h="798830">
                <a:tc>
                  <a:txBody>
                    <a:bodyPr/>
                    <a:lstStyle/>
                    <a:p>
                      <a:pPr algn="ctr">
                        <a:lnSpc>
                          <a:spcPct val="107000"/>
                        </a:lnSpc>
                        <a:spcAft>
                          <a:spcPts val="800"/>
                        </a:spcAft>
                      </a:pPr>
                      <a:r>
                        <a:rPr lang="en-GB" sz="1500" b="0" kern="100" cap="none" spc="0" dirty="0">
                          <a:ln w="0"/>
                          <a:solidFill>
                            <a:schemeClr val="tx1"/>
                          </a:solidFill>
                          <a:effectLst>
                            <a:outerShdw blurRad="38100" dist="19050" dir="2700000" algn="tl" rotWithShape="0">
                              <a:schemeClr val="dk1">
                                <a:alpha val="40000"/>
                              </a:schemeClr>
                            </a:outerShdw>
                          </a:effectLst>
                        </a:rPr>
                        <a:t>Medium Campaign</a:t>
                      </a:r>
                      <a:endParaRPr lang="en-US" sz="1500" b="0" kern="100" cap="none" spc="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9401659"/>
                  </a:ext>
                </a:extLst>
              </a:tr>
              <a:tr h="784225">
                <a:tc>
                  <a:txBody>
                    <a:bodyPr/>
                    <a:lstStyle/>
                    <a:p>
                      <a:pPr algn="ctr">
                        <a:lnSpc>
                          <a:spcPct val="107000"/>
                        </a:lnSpc>
                        <a:spcAft>
                          <a:spcPts val="800"/>
                        </a:spcAft>
                      </a:pPr>
                      <a:r>
                        <a:rPr lang="en-GB" sz="1500" b="0" kern="100" cap="none" spc="0" dirty="0">
                          <a:ln w="0"/>
                          <a:solidFill>
                            <a:schemeClr val="tx1"/>
                          </a:solidFill>
                          <a:effectLst>
                            <a:outerShdw blurRad="38100" dist="19050" dir="2700000" algn="tl" rotWithShape="0">
                              <a:schemeClr val="dk1">
                                <a:alpha val="40000"/>
                              </a:schemeClr>
                            </a:outerShdw>
                          </a:effectLst>
                        </a:rPr>
                        <a:t>Big Campaign</a:t>
                      </a:r>
                      <a:endParaRPr lang="en-US" sz="1500" b="0" kern="100" cap="none" spc="0" dirty="0">
                        <a:ln w="0"/>
                        <a:solidFill>
                          <a:schemeClr val="tx1"/>
                        </a:solidFill>
                        <a:effectLst>
                          <a:outerShdw blurRad="38100" dist="19050" dir="2700000" algn="tl" rotWithShape="0">
                            <a:schemeClr val="dk1">
                              <a:alpha val="40000"/>
                            </a:schemeClr>
                          </a:outerShdw>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4703317"/>
                  </a:ext>
                </a:extLst>
              </a:tr>
            </a:tbl>
          </a:graphicData>
        </a:graphic>
      </p:graphicFrame>
      <p:graphicFrame>
        <p:nvGraphicFramePr>
          <p:cNvPr id="10" name="Chart 9">
            <a:extLst>
              <a:ext uri="{FF2B5EF4-FFF2-40B4-BE49-F238E27FC236}">
                <a16:creationId xmlns:a16="http://schemas.microsoft.com/office/drawing/2014/main" id="{5242CC7F-F7B4-A458-7D00-0C880E2BB9BC}"/>
              </a:ext>
            </a:extLst>
          </p:cNvPr>
          <p:cNvGraphicFramePr/>
          <p:nvPr>
            <p:extLst>
              <p:ext uri="{D42A27DB-BD31-4B8C-83A1-F6EECF244321}">
                <p14:modId xmlns:p14="http://schemas.microsoft.com/office/powerpoint/2010/main" val="2749721702"/>
              </p:ext>
            </p:extLst>
          </p:nvPr>
        </p:nvGraphicFramePr>
        <p:xfrm>
          <a:off x="6654799" y="4178595"/>
          <a:ext cx="3691623" cy="2305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90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79A65-8A0A-9031-09E0-0EEECFC24222}"/>
              </a:ext>
            </a:extLst>
          </p:cNvPr>
          <p:cNvSpPr>
            <a:spLocks noGrp="1"/>
          </p:cNvSpPr>
          <p:nvPr>
            <p:ph type="title"/>
          </p:nvPr>
        </p:nvSpPr>
        <p:spPr>
          <a:xfrm>
            <a:off x="761800" y="762001"/>
            <a:ext cx="5334197" cy="1708242"/>
          </a:xfrm>
        </p:spPr>
        <p:txBody>
          <a:bodyPr anchor="ctr">
            <a:normAutofit/>
          </a:bodyPr>
          <a:lstStyle/>
          <a:p>
            <a:r>
              <a:rPr lang="en-GB" sz="4000"/>
              <a:t>Populating your data into the Blueprints </a:t>
            </a:r>
            <a:endParaRPr lang="en-US" sz="4000"/>
          </a:p>
        </p:txBody>
      </p:sp>
      <p:sp>
        <p:nvSpPr>
          <p:cNvPr id="3" name="Content Placeholder 2">
            <a:extLst>
              <a:ext uri="{FF2B5EF4-FFF2-40B4-BE49-F238E27FC236}">
                <a16:creationId xmlns:a16="http://schemas.microsoft.com/office/drawing/2014/main" id="{1173500B-D72E-502F-2DAC-B3534C651D6A}"/>
              </a:ext>
            </a:extLst>
          </p:cNvPr>
          <p:cNvSpPr>
            <a:spLocks noGrp="1"/>
          </p:cNvSpPr>
          <p:nvPr>
            <p:ph idx="1"/>
          </p:nvPr>
        </p:nvSpPr>
        <p:spPr>
          <a:xfrm>
            <a:off x="761800" y="2470244"/>
            <a:ext cx="5334197" cy="4074096"/>
          </a:xfrm>
        </p:spPr>
        <p:txBody>
          <a:bodyPr anchor="ctr">
            <a:noAutofit/>
          </a:bodyPr>
          <a:lstStyle/>
          <a:p>
            <a:pPr indent="0">
              <a:buNone/>
            </a:pPr>
            <a:r>
              <a:rPr lang="en-GB" sz="1500" kern="100" dirty="0">
                <a:effectLst/>
                <a:latin typeface="Aptos" panose="020B0004020202020204" pitchFamily="34" charset="0"/>
                <a:ea typeface="Aptos" panose="020B0004020202020204" pitchFamily="34" charset="0"/>
                <a:cs typeface="Arial" panose="020B0604020202020204" pitchFamily="34" charset="0"/>
              </a:rPr>
              <a:t>Start populating each table with the best media plan requirements for each campaign objective </a:t>
            </a:r>
            <a:r>
              <a:rPr lang="en-GB" sz="1600" kern="100" dirty="0">
                <a:solidFill>
                  <a:srgbClr val="0070C0"/>
                </a:solidFill>
                <a:effectLst/>
                <a:latin typeface="Aptos" panose="020B0004020202020204" pitchFamily="34" charset="0"/>
                <a:ea typeface="Aptos" panose="020B0004020202020204" pitchFamily="34" charset="0"/>
                <a:cs typeface="Arial" panose="020B0604020202020204" pitchFamily="34" charset="0"/>
              </a:rPr>
              <a:t>(Awareness, Consideration, Conversion)</a:t>
            </a:r>
            <a:r>
              <a:rPr lang="en-GB" sz="1500" kern="100" dirty="0">
                <a:solidFill>
                  <a:srgbClr val="0070C0"/>
                </a:solidFill>
                <a:effectLst/>
                <a:latin typeface="Aptos" panose="020B0004020202020204" pitchFamily="34" charset="0"/>
                <a:ea typeface="Aptos" panose="020B0004020202020204" pitchFamily="34" charset="0"/>
                <a:cs typeface="Arial" panose="020B0604020202020204" pitchFamily="34" charset="0"/>
              </a:rPr>
              <a:t>. </a:t>
            </a:r>
            <a:r>
              <a:rPr lang="en-GB" sz="1500" kern="100" dirty="0">
                <a:effectLst/>
                <a:latin typeface="Aptos" panose="020B0004020202020204" pitchFamily="34" charset="0"/>
                <a:ea typeface="Aptos" panose="020B0004020202020204" pitchFamily="34" charset="0"/>
                <a:cs typeface="Arial" panose="020B0604020202020204" pitchFamily="34" charset="0"/>
              </a:rPr>
              <a:t>These requirements should cover the following areas:</a:t>
            </a:r>
            <a:endParaRPr lang="en-US" sz="1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GB" sz="1500" kern="100" dirty="0">
                <a:effectLst/>
                <a:latin typeface="Aptos" panose="020B0004020202020204" pitchFamily="34" charset="0"/>
                <a:ea typeface="Aptos" panose="020B0004020202020204" pitchFamily="34" charset="0"/>
                <a:cs typeface="Arial" panose="020B0604020202020204" pitchFamily="34" charset="0"/>
              </a:rPr>
              <a:t>Media mix: what is the best combination you can use to achieve your goals?</a:t>
            </a:r>
            <a:endParaRPr lang="en-US" sz="1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GB" sz="1500" kern="100" dirty="0">
                <a:effectLst/>
                <a:latin typeface="Aptos" panose="020B0004020202020204" pitchFamily="34" charset="0"/>
                <a:ea typeface="Aptos" panose="020B0004020202020204" pitchFamily="34" charset="0"/>
                <a:cs typeface="Arial" panose="020B0604020202020204" pitchFamily="34" charset="0"/>
              </a:rPr>
              <a:t>Media deliverables: what is the result that we will get from each medium?</a:t>
            </a:r>
            <a:endParaRPr lang="en-US" sz="1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GB" sz="1500" kern="100" dirty="0">
                <a:effectLst/>
                <a:latin typeface="Aptos" panose="020B0004020202020204" pitchFamily="34" charset="0"/>
                <a:ea typeface="Aptos" panose="020B0004020202020204" pitchFamily="34" charset="0"/>
                <a:cs typeface="Arial" panose="020B0604020202020204" pitchFamily="34" charset="0"/>
              </a:rPr>
              <a:t>Media performance: what is the outcome of each medium deliverables?</a:t>
            </a:r>
            <a:endParaRPr lang="en-US" sz="1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GB" sz="1500" kern="100" dirty="0">
                <a:effectLst/>
                <a:latin typeface="Aptos" panose="020B0004020202020204" pitchFamily="34" charset="0"/>
                <a:ea typeface="Aptos" panose="020B0004020202020204" pitchFamily="34" charset="0"/>
                <a:cs typeface="Arial" panose="020B0604020202020204" pitchFamily="34" charset="0"/>
              </a:rPr>
              <a:t>Budget: What is the total budget and breakdown by medium?</a:t>
            </a:r>
            <a:endParaRPr lang="en-US" sz="1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GB" sz="1500" kern="100" dirty="0">
                <a:effectLst/>
                <a:latin typeface="Aptos" panose="020B0004020202020204" pitchFamily="34" charset="0"/>
                <a:ea typeface="Aptos" panose="020B0004020202020204" pitchFamily="34" charset="0"/>
                <a:cs typeface="Arial" panose="020B0604020202020204" pitchFamily="34" charset="0"/>
              </a:rPr>
              <a:t>Campaign duration: what is the ideal duration for this type of campaign?</a:t>
            </a:r>
            <a:endParaRPr lang="en-US" sz="15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spcAft>
                <a:spcPts val="800"/>
              </a:spcAft>
              <a:buFont typeface="+mj-lt"/>
              <a:buAutoNum type="arabicPeriod"/>
            </a:pPr>
            <a:r>
              <a:rPr lang="en-GB" sz="1500" kern="100" dirty="0">
                <a:effectLst/>
                <a:latin typeface="Aptos" panose="020B0004020202020204" pitchFamily="34" charset="0"/>
                <a:ea typeface="Aptos" panose="020B0004020202020204" pitchFamily="34" charset="0"/>
                <a:cs typeface="Arial" panose="020B0604020202020204" pitchFamily="34" charset="0"/>
              </a:rPr>
              <a:t>Creative format: what is the best creative format for this type of campaign?</a:t>
            </a:r>
            <a:endParaRPr lang="en-US" sz="1500" dirty="0"/>
          </a:p>
        </p:txBody>
      </p:sp>
      <p:pic>
        <p:nvPicPr>
          <p:cNvPr id="5" name="Picture 4" descr="A person reaching for a paper on a table full of paper and sticky notes">
            <a:extLst>
              <a:ext uri="{FF2B5EF4-FFF2-40B4-BE49-F238E27FC236}">
                <a16:creationId xmlns:a16="http://schemas.microsoft.com/office/drawing/2014/main" id="{74E4025A-CEC8-37B7-6DAC-992BE56F7A6B}"/>
              </a:ext>
            </a:extLst>
          </p:cNvPr>
          <p:cNvPicPr>
            <a:picLocks noChangeAspect="1"/>
          </p:cNvPicPr>
          <p:nvPr/>
        </p:nvPicPr>
        <p:blipFill rotWithShape="1">
          <a:blip r:embed="rId2"/>
          <a:srcRect l="23585" r="24578"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23709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7672-C5A9-0264-DF87-BEC50FD0FCFC}"/>
              </a:ext>
            </a:extLst>
          </p:cNvPr>
          <p:cNvSpPr>
            <a:spLocks noGrp="1"/>
          </p:cNvSpPr>
          <p:nvPr>
            <p:ph type="title"/>
          </p:nvPr>
        </p:nvSpPr>
        <p:spPr/>
        <p:txBody>
          <a:bodyPr/>
          <a:lstStyle/>
          <a:p>
            <a:r>
              <a:rPr lang="en-GB" dirty="0"/>
              <a:t>Blueprint Model</a:t>
            </a:r>
          </a:p>
        </p:txBody>
      </p:sp>
      <p:graphicFrame>
        <p:nvGraphicFramePr>
          <p:cNvPr id="4" name="Table 3">
            <a:extLst>
              <a:ext uri="{FF2B5EF4-FFF2-40B4-BE49-F238E27FC236}">
                <a16:creationId xmlns:a16="http://schemas.microsoft.com/office/drawing/2014/main" id="{322C2033-2DD3-6247-CAB2-905A566DA92B}"/>
              </a:ext>
            </a:extLst>
          </p:cNvPr>
          <p:cNvGraphicFramePr>
            <a:graphicFrameLocks noGrp="1"/>
          </p:cNvGraphicFramePr>
          <p:nvPr>
            <p:extLst>
              <p:ext uri="{D42A27DB-BD31-4B8C-83A1-F6EECF244321}">
                <p14:modId xmlns:p14="http://schemas.microsoft.com/office/powerpoint/2010/main" val="1026901582"/>
              </p:ext>
            </p:extLst>
          </p:nvPr>
        </p:nvGraphicFramePr>
        <p:xfrm>
          <a:off x="838200" y="2563654"/>
          <a:ext cx="10515600" cy="3725504"/>
        </p:xfrm>
        <a:graphic>
          <a:graphicData uri="http://schemas.openxmlformats.org/drawingml/2006/table">
            <a:tbl>
              <a:tblPr/>
              <a:tblGrid>
                <a:gridCol w="1256414">
                  <a:extLst>
                    <a:ext uri="{9D8B030D-6E8A-4147-A177-3AD203B41FA5}">
                      <a16:colId xmlns:a16="http://schemas.microsoft.com/office/drawing/2014/main" val="3779387731"/>
                    </a:ext>
                  </a:extLst>
                </a:gridCol>
                <a:gridCol w="1398181">
                  <a:extLst>
                    <a:ext uri="{9D8B030D-6E8A-4147-A177-3AD203B41FA5}">
                      <a16:colId xmlns:a16="http://schemas.microsoft.com/office/drawing/2014/main" val="1925150526"/>
                    </a:ext>
                  </a:extLst>
                </a:gridCol>
                <a:gridCol w="2668772">
                  <a:extLst>
                    <a:ext uri="{9D8B030D-6E8A-4147-A177-3AD203B41FA5}">
                      <a16:colId xmlns:a16="http://schemas.microsoft.com/office/drawing/2014/main" val="3999303711"/>
                    </a:ext>
                  </a:extLst>
                </a:gridCol>
                <a:gridCol w="2764466">
                  <a:extLst>
                    <a:ext uri="{9D8B030D-6E8A-4147-A177-3AD203B41FA5}">
                      <a16:colId xmlns:a16="http://schemas.microsoft.com/office/drawing/2014/main" val="1405921992"/>
                    </a:ext>
                  </a:extLst>
                </a:gridCol>
                <a:gridCol w="2427767">
                  <a:extLst>
                    <a:ext uri="{9D8B030D-6E8A-4147-A177-3AD203B41FA5}">
                      <a16:colId xmlns:a16="http://schemas.microsoft.com/office/drawing/2014/main" val="3553023716"/>
                    </a:ext>
                  </a:extLst>
                </a:gridCol>
              </a:tblGrid>
              <a:tr h="465688">
                <a:tc gridSpan="2">
                  <a:txBody>
                    <a:bodyPr/>
                    <a:lstStyle/>
                    <a:p>
                      <a:pPr algn="ctr" fontAlgn="b"/>
                      <a:r>
                        <a:rPr lang="en-US" sz="1100" b="1" i="0" u="sng" strike="noStrike" dirty="0">
                          <a:solidFill>
                            <a:srgbClr val="000000"/>
                          </a:solidFill>
                          <a:effectLst/>
                          <a:latin typeface="Aptos Narrow" panose="020B0004020202020204" pitchFamily="34" charset="0"/>
                        </a:rPr>
                        <a:t>Paid Media Campaigns Blueprint Model</a:t>
                      </a:r>
                    </a:p>
                  </a:txBody>
                  <a:tcPr marL="3175" marR="3175" marT="3175" marB="0" anchor="ctr">
                    <a:lnL>
                      <a:noFill/>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n-GB"/>
                    </a:p>
                  </a:txBody>
                  <a:tcPr/>
                </a:tc>
                <a:tc>
                  <a:txBody>
                    <a:bodyPr/>
                    <a:lstStyle/>
                    <a:p>
                      <a:pPr algn="ctr" fontAlgn="ctr"/>
                      <a:r>
                        <a:rPr lang="en-GB" sz="1100" b="0" i="0" u="none" strike="noStrike" dirty="0">
                          <a:solidFill>
                            <a:srgbClr val="000000"/>
                          </a:solidFill>
                          <a:effectLst/>
                          <a:highlight>
                            <a:srgbClr val="FFFF00"/>
                          </a:highlight>
                          <a:latin typeface="Aptos Narrow" panose="020B0004020202020204" pitchFamily="34" charset="0"/>
                        </a:rPr>
                        <a:t>Awareness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ctr" fontAlgn="ctr"/>
                      <a:r>
                        <a:rPr lang="en-GB" sz="1100" b="0" i="0" u="none" strike="noStrike" dirty="0">
                          <a:solidFill>
                            <a:srgbClr val="000000"/>
                          </a:solidFill>
                          <a:effectLst/>
                          <a:highlight>
                            <a:srgbClr val="FFFF00"/>
                          </a:highlight>
                          <a:latin typeface="Aptos Narrow" panose="020B0004020202020204" pitchFamily="34" charset="0"/>
                        </a:rPr>
                        <a:t>Consideration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ctr" fontAlgn="ctr"/>
                      <a:r>
                        <a:rPr lang="en-GB" sz="1100" b="0" i="0" u="none" strike="noStrike" dirty="0">
                          <a:solidFill>
                            <a:srgbClr val="000000"/>
                          </a:solidFill>
                          <a:effectLst/>
                          <a:highlight>
                            <a:srgbClr val="FFFF00"/>
                          </a:highlight>
                          <a:latin typeface="Aptos Narrow" panose="020B0004020202020204" pitchFamily="34" charset="0"/>
                        </a:rPr>
                        <a:t>Conversion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extLst>
                  <a:ext uri="{0D108BD9-81ED-4DB2-BD59-A6C34878D82A}">
                    <a16:rowId xmlns:a16="http://schemas.microsoft.com/office/drawing/2014/main" val="2807198968"/>
                  </a:ext>
                </a:extLst>
              </a:tr>
              <a:tr h="1162036">
                <a:tc>
                  <a:txBody>
                    <a:bodyPr/>
                    <a:lstStyle/>
                    <a:p>
                      <a:pPr algn="ctr" fontAlgn="b"/>
                      <a:endParaRPr lang="en-GB" sz="1100" b="0" i="0" u="none" strike="noStrike">
                        <a:solidFill>
                          <a:srgbClr val="000000"/>
                        </a:solidFill>
                        <a:effectLst/>
                        <a:latin typeface="Aptos Narrow" panose="020B0004020202020204" pitchFamily="34" charset="0"/>
                      </a:endParaRPr>
                    </a:p>
                  </a:txBody>
                  <a:tcPr marL="3175" marR="3175" marT="317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GB" sz="1100" b="0" i="0" u="none" strike="noStrike" dirty="0">
                        <a:solidFill>
                          <a:srgbClr val="000000"/>
                        </a:solidFill>
                        <a:effectLst/>
                        <a:latin typeface="Aptos Narrow" panose="020B0004020202020204" pitchFamily="34" charset="0"/>
                      </a:endParaRPr>
                    </a:p>
                  </a:txBody>
                  <a:tcPr marL="3175" marR="3175" marT="317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highlight>
                            <a:srgbClr val="FFFF00"/>
                          </a:highlight>
                          <a:latin typeface="Aptos Narrow" panose="020B0004020202020204" pitchFamily="34" charset="0"/>
                        </a:rPr>
                        <a:t>Media Mix, Creative Format, Buying Model, Campaign Duration, Budget, Deliverables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highlight>
                            <a:srgbClr val="FFFF00"/>
                          </a:highlight>
                          <a:latin typeface="Aptos Narrow" panose="020B0004020202020204" pitchFamily="34" charset="0"/>
                        </a:rPr>
                        <a:t>Media Mix, Creative Format, Buying Model, Campaign Duration, Budget, Deliverables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effectLst/>
                          <a:highlight>
                            <a:srgbClr val="FFFF00"/>
                          </a:highlight>
                          <a:latin typeface="Aptos Narrow" panose="020B0004020202020204" pitchFamily="34" charset="0"/>
                        </a:rPr>
                        <a:t>Media Mix, Creative Format, Buying Model, Campaign Duration, Budget, Deliverables</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4913640"/>
                  </a:ext>
                </a:extLst>
              </a:tr>
              <a:tr h="355600">
                <a:tc rowSpan="3">
                  <a:txBody>
                    <a:bodyPr/>
                    <a:lstStyle/>
                    <a:p>
                      <a:pPr algn="ctr" fontAlgn="ctr"/>
                      <a:r>
                        <a:rPr lang="en-GB" sz="1100" b="0" i="0" u="none" strike="noStrike">
                          <a:solidFill>
                            <a:srgbClr val="000000"/>
                          </a:solidFill>
                          <a:effectLst/>
                          <a:highlight>
                            <a:srgbClr val="61CBF3"/>
                          </a:highlight>
                          <a:latin typeface="Aptos Narrow" panose="020B0004020202020204" pitchFamily="34" charset="0"/>
                        </a:rPr>
                        <a:t>New Product/Service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ctr" fontAlgn="b"/>
                      <a:r>
                        <a:rPr lang="en-GB" sz="1100" b="0" i="0" u="none" strike="noStrike">
                          <a:solidFill>
                            <a:srgbClr val="000000"/>
                          </a:solidFill>
                          <a:effectLst/>
                          <a:highlight>
                            <a:srgbClr val="FFFF00"/>
                          </a:highlight>
                          <a:latin typeface="Aptos Narrow" panose="020B0004020202020204" pitchFamily="34" charset="0"/>
                        </a:rPr>
                        <a:t>Small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3506604"/>
                  </a:ext>
                </a:extLst>
              </a:tr>
              <a:tr h="355600">
                <a:tc vMerge="1">
                  <a:txBody>
                    <a:bodyPr/>
                    <a:lstStyle/>
                    <a:p>
                      <a:endParaRPr lang="en-GB"/>
                    </a:p>
                  </a:txBody>
                  <a:tcPr/>
                </a:tc>
                <a:tc>
                  <a:txBody>
                    <a:bodyPr/>
                    <a:lstStyle/>
                    <a:p>
                      <a:pPr algn="ctr" fontAlgn="b"/>
                      <a:r>
                        <a:rPr lang="en-GB" sz="1100" b="0" i="0" u="none" strike="noStrike">
                          <a:solidFill>
                            <a:srgbClr val="000000"/>
                          </a:solidFill>
                          <a:effectLst/>
                          <a:highlight>
                            <a:srgbClr val="FFFF00"/>
                          </a:highlight>
                          <a:latin typeface="Aptos Narrow" panose="020B0004020202020204" pitchFamily="34" charset="0"/>
                        </a:rPr>
                        <a:t>Medium</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2719583"/>
                  </a:ext>
                </a:extLst>
              </a:tr>
              <a:tr h="355600">
                <a:tc vMerge="1">
                  <a:txBody>
                    <a:bodyPr/>
                    <a:lstStyle/>
                    <a:p>
                      <a:endParaRPr lang="en-GB"/>
                    </a:p>
                  </a:txBody>
                  <a:tcPr/>
                </a:tc>
                <a:tc>
                  <a:txBody>
                    <a:bodyPr/>
                    <a:lstStyle/>
                    <a:p>
                      <a:pPr algn="ctr" fontAlgn="b"/>
                      <a:r>
                        <a:rPr lang="en-GB" sz="1100" b="0" i="0" u="none" strike="noStrike" dirty="0">
                          <a:solidFill>
                            <a:srgbClr val="000000"/>
                          </a:solidFill>
                          <a:effectLst/>
                          <a:highlight>
                            <a:srgbClr val="FFFF00"/>
                          </a:highlight>
                          <a:latin typeface="Aptos Narrow" panose="020B0004020202020204" pitchFamily="34" charset="0"/>
                        </a:rPr>
                        <a:t>Big</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2069296"/>
                  </a:ext>
                </a:extLst>
              </a:tr>
              <a:tr h="257745">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3341845"/>
                  </a:ext>
                </a:extLst>
              </a:tr>
              <a:tr h="257745">
                <a:tc rowSpan="3">
                  <a:txBody>
                    <a:bodyPr/>
                    <a:lstStyle/>
                    <a:p>
                      <a:pPr algn="ctr" fontAlgn="ctr"/>
                      <a:r>
                        <a:rPr lang="en-GB" sz="1100" b="0" i="0" u="none" strike="noStrike" dirty="0">
                          <a:solidFill>
                            <a:srgbClr val="000000"/>
                          </a:solidFill>
                          <a:effectLst/>
                          <a:highlight>
                            <a:srgbClr val="61CBF3"/>
                          </a:highlight>
                          <a:latin typeface="Aptos Narrow" panose="020B0004020202020204" pitchFamily="34" charset="0"/>
                        </a:rPr>
                        <a:t>Existing Product/Service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1CBF3"/>
                    </a:solidFill>
                  </a:tcPr>
                </a:tc>
                <a:tc>
                  <a:txBody>
                    <a:bodyPr/>
                    <a:lstStyle/>
                    <a:p>
                      <a:pPr algn="ctr" fontAlgn="b"/>
                      <a:r>
                        <a:rPr lang="en-GB" sz="1100" b="0" i="0" u="none" strike="noStrike">
                          <a:solidFill>
                            <a:srgbClr val="000000"/>
                          </a:solidFill>
                          <a:effectLst/>
                          <a:highlight>
                            <a:srgbClr val="FFFF00"/>
                          </a:highlight>
                          <a:latin typeface="Aptos Narrow" panose="020B0004020202020204" pitchFamily="34" charset="0"/>
                        </a:rPr>
                        <a:t>Small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439659"/>
                  </a:ext>
                </a:extLst>
              </a:tr>
              <a:tr h="257745">
                <a:tc vMerge="1">
                  <a:txBody>
                    <a:bodyPr/>
                    <a:lstStyle/>
                    <a:p>
                      <a:endParaRPr lang="en-GB"/>
                    </a:p>
                  </a:txBody>
                  <a:tcPr/>
                </a:tc>
                <a:tc>
                  <a:txBody>
                    <a:bodyPr/>
                    <a:lstStyle/>
                    <a:p>
                      <a:pPr algn="ctr" fontAlgn="b"/>
                      <a:r>
                        <a:rPr lang="en-GB" sz="1100" b="0" i="0" u="none" strike="noStrike">
                          <a:solidFill>
                            <a:srgbClr val="000000"/>
                          </a:solidFill>
                          <a:effectLst/>
                          <a:highlight>
                            <a:srgbClr val="FFFF00"/>
                          </a:highlight>
                          <a:latin typeface="Aptos Narrow" panose="020B0004020202020204" pitchFamily="34" charset="0"/>
                        </a:rPr>
                        <a:t>Medium</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4183276"/>
                  </a:ext>
                </a:extLst>
              </a:tr>
              <a:tr h="257745">
                <a:tc vMerge="1">
                  <a:txBody>
                    <a:bodyPr/>
                    <a:lstStyle/>
                    <a:p>
                      <a:endParaRPr lang="en-GB"/>
                    </a:p>
                  </a:txBody>
                  <a:tcPr/>
                </a:tc>
                <a:tc>
                  <a:txBody>
                    <a:bodyPr/>
                    <a:lstStyle/>
                    <a:p>
                      <a:pPr algn="ctr" fontAlgn="b"/>
                      <a:r>
                        <a:rPr lang="en-GB" sz="1100" b="0" i="0" u="none" strike="noStrike">
                          <a:solidFill>
                            <a:srgbClr val="000000"/>
                          </a:solidFill>
                          <a:effectLst/>
                          <a:highlight>
                            <a:srgbClr val="FFFF00"/>
                          </a:highlight>
                          <a:latin typeface="Aptos Narrow" panose="020B0004020202020204" pitchFamily="34" charset="0"/>
                        </a:rPr>
                        <a:t>Big</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Aptos Narrow" panose="020B00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9410143"/>
                  </a:ext>
                </a:extLst>
              </a:tr>
            </a:tbl>
          </a:graphicData>
        </a:graphic>
      </p:graphicFrame>
    </p:spTree>
    <p:extLst>
      <p:ext uri="{BB962C8B-B14F-4D97-AF65-F5344CB8AC3E}">
        <p14:creationId xmlns:p14="http://schemas.microsoft.com/office/powerpoint/2010/main" val="4235881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TotalTime>
  <Words>950</Words>
  <Application>Microsoft Office PowerPoint</Application>
  <PresentationFormat>Widescreen</PresentationFormat>
  <Paragraphs>108</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Aptos Narrow</vt:lpstr>
      <vt:lpstr>Arial</vt:lpstr>
      <vt:lpstr>Calibri</vt:lpstr>
      <vt:lpstr>Wingdings</vt:lpstr>
      <vt:lpstr>Office Theme</vt:lpstr>
      <vt:lpstr>Media Planning Blueprints</vt:lpstr>
      <vt:lpstr>Intro</vt:lpstr>
      <vt:lpstr>Awareness Campaigns</vt:lpstr>
      <vt:lpstr>Consideration Campaigns</vt:lpstr>
      <vt:lpstr>Conversion Campaigns</vt:lpstr>
      <vt:lpstr>Business Needs</vt:lpstr>
      <vt:lpstr>The ideal Blueprints Model</vt:lpstr>
      <vt:lpstr>Populating your data into the Blueprints </vt:lpstr>
      <vt:lpstr>Blueprint Model</vt:lpstr>
      <vt:lpstr>Blueprint – Template Sample (Summary)</vt:lpstr>
      <vt:lpstr>Final Step</vt:lpstr>
      <vt:lpstr>Blueprint – Template Sample (Detailed)</vt:lpstr>
      <vt:lpstr>Conclusion</vt:lpstr>
      <vt:lpstr>That’s all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Planning Blueprints</dc:title>
  <dc:subject>Media Planning</dc:subject>
  <dc:creator>Bander Momenah</dc:creator>
  <cp:keywords>Blueprints; Benchmarks</cp:keywords>
  <cp:lastModifiedBy>Bander Momenah</cp:lastModifiedBy>
  <cp:revision>8</cp:revision>
  <dcterms:created xsi:type="dcterms:W3CDTF">2024-05-25T05:13:36Z</dcterms:created>
  <dcterms:modified xsi:type="dcterms:W3CDTF">2024-07-18T19:55:29Z</dcterms:modified>
</cp:coreProperties>
</file>